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256" r:id="rId5"/>
    <p:sldId id="257" r:id="rId6"/>
    <p:sldId id="292" r:id="rId7"/>
    <p:sldId id="291" r:id="rId8"/>
    <p:sldId id="290" r:id="rId9"/>
    <p:sldId id="293" r:id="rId10"/>
    <p:sldId id="296" r:id="rId11"/>
    <p:sldId id="297" r:id="rId12"/>
    <p:sldId id="294" r:id="rId13"/>
    <p:sldId id="299" r:id="rId14"/>
    <p:sldId id="295" r:id="rId15"/>
    <p:sldId id="300" r:id="rId16"/>
    <p:sldId id="301" r:id="rId17"/>
    <p:sldId id="302" r:id="rId18"/>
    <p:sldId id="304" r:id="rId19"/>
    <p:sldId id="305" r:id="rId20"/>
    <p:sldId id="303" r:id="rId21"/>
    <p:sldId id="307" r:id="rId22"/>
    <p:sldId id="308" r:id="rId23"/>
    <p:sldId id="298" r:id="rId24"/>
    <p:sldId id="309" r:id="rId25"/>
    <p:sldId id="310" r:id="rId26"/>
    <p:sldId id="311" r:id="rId27"/>
    <p:sldId id="264"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78"/>
    <a:srgbClr val="149089"/>
    <a:srgbClr val="4C6169"/>
    <a:srgbClr val="123E64"/>
    <a:srgbClr val="FF8641"/>
    <a:srgbClr val="111111"/>
    <a:srgbClr val="FFFFFF"/>
    <a:srgbClr val="73BFDD"/>
    <a:srgbClr val="141313"/>
    <a:srgbClr val="68D7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2" autoAdjust="0"/>
    <p:restoredTop sz="90346" autoAdjust="0"/>
  </p:normalViewPr>
  <p:slideViewPr>
    <p:cSldViewPr snapToObjects="1">
      <p:cViewPr varScale="1">
        <p:scale>
          <a:sx n="157" d="100"/>
          <a:sy n="157" d="100"/>
        </p:scale>
        <p:origin x="904" y="16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84E9E7-0A46-C642-B1CD-9F43F63A761F}" type="datetime1">
              <a:rPr lang="en-US" smtClean="0"/>
              <a:t>2/2/18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C0FFE6-5FBB-9B41-A19C-338E023F0B0A}" type="slidenum">
              <a:rPr lang="en-US" smtClean="0"/>
              <a:pPr/>
              <a:t>‹#›</a:t>
            </a:fld>
            <a:endParaRPr lang="en-US"/>
          </a:p>
        </p:txBody>
      </p:sp>
    </p:spTree>
    <p:extLst>
      <p:ext uri="{BB962C8B-B14F-4D97-AF65-F5344CB8AC3E}">
        <p14:creationId xmlns:p14="http://schemas.microsoft.com/office/powerpoint/2010/main" val="9656770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F37FED-970C-2049-96AE-96BD1BA5E2DA}" type="datetime1">
              <a:rPr lang="en-US" smtClean="0"/>
              <a:t>2/2/18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048085-8ED8-F544-9D86-69C4C46BE9E8}" type="slidenum">
              <a:rPr lang="en-US" smtClean="0"/>
              <a:pPr/>
              <a:t>‹#›</a:t>
            </a:fld>
            <a:endParaRPr lang="en-US"/>
          </a:p>
        </p:txBody>
      </p:sp>
    </p:spTree>
    <p:extLst>
      <p:ext uri="{BB962C8B-B14F-4D97-AF65-F5344CB8AC3E}">
        <p14:creationId xmlns:p14="http://schemas.microsoft.com/office/powerpoint/2010/main" val="459960253"/>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3953575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838994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15386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68786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10296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and apply</a:t>
            </a:r>
            <a:endParaRPr lang="nb-NO" dirty="0"/>
          </a:p>
        </p:txBody>
      </p:sp>
    </p:spTree>
    <p:extLst>
      <p:ext uri="{BB962C8B-B14F-4D97-AF65-F5344CB8AC3E}">
        <p14:creationId xmlns:p14="http://schemas.microsoft.com/office/powerpoint/2010/main" val="1485560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15</a:t>
            </a:fld>
            <a:endParaRPr lang="en-US"/>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18866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789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9702"/>
            <a:ext cx="7772400" cy="1102519"/>
          </a:xfrm>
        </p:spPr>
        <p:txBody>
          <a:bodyPr/>
          <a:lstStyle>
            <a:lvl1pPr algn="ctr">
              <a:defRPr>
                <a:solidFill>
                  <a:schemeClr val="tx1"/>
                </a:solidFill>
              </a:defRPr>
            </a:lvl1pPr>
          </a:lstStyle>
          <a:p>
            <a:r>
              <a:rPr lang="nb-NO" dirty="0"/>
              <a:t>Klikk for å redigere tittelstil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white">
    <p:bg>
      <p:bgPr>
        <a:blipFill dpi="0" rotWithShape="1">
          <a:blip r:embed="rId2">
            <a:alphaModFix am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3943087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761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76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1_THREE COLUMN">
    <p:bg>
      <p:bgRef idx="1001">
        <a:schemeClr val="bg1"/>
      </p:bgRef>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320309" y="1606832"/>
            <a:ext cx="2588996" cy="1953329"/>
          </a:xfrm>
        </p:spPr>
        <p:txBody>
          <a:bodyPr lIns="0" tIns="0" rIns="0" bIns="0">
            <a:noAutofit/>
          </a:bodyPr>
          <a:lstStyle>
            <a:lvl1pPr marL="0" marR="0" indent="0" algn="l" defTabSz="373990" rtl="0" eaLnBrk="1" fontAlgn="auto" latinLnBrk="0" hangingPunct="1">
              <a:lnSpc>
                <a:spcPct val="114000"/>
              </a:lnSpc>
              <a:spcBef>
                <a:spcPts val="0"/>
              </a:spcBef>
              <a:spcAft>
                <a:spcPts val="0"/>
              </a:spcAft>
              <a:buClrTx/>
              <a:buSzTx/>
              <a:buFont typeface="Arial"/>
              <a:buNone/>
              <a:tabLst/>
              <a:defRPr lang="en-US" sz="147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373990" rtl="0" eaLnBrk="1" latinLnBrk="0" hangingPunct="1">
              <a:lnSpc>
                <a:spcPct val="90000"/>
              </a:lnSpc>
              <a:spcAft>
                <a:spcPts val="307"/>
              </a:spcAft>
              <a:buNone/>
              <a:defRPr lang="en-US" sz="1023" b="1" kern="1200" cap="all" spc="154"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373990" rtl="0" eaLnBrk="1" latinLnBrk="0" hangingPunct="1">
              <a:lnSpc>
                <a:spcPct val="90000"/>
              </a:lnSpc>
              <a:spcAft>
                <a:spcPts val="307"/>
              </a:spcAft>
              <a:buNone/>
              <a:defRPr lang="en-US" sz="1023" b="1" kern="1200" cap="all" spc="154"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373990" rtl="0" eaLnBrk="1" latinLnBrk="0" hangingPunct="1">
              <a:lnSpc>
                <a:spcPct val="90000"/>
              </a:lnSpc>
              <a:spcAft>
                <a:spcPts val="307"/>
              </a:spcAft>
              <a:buNone/>
              <a:defRPr lang="en-US" sz="1023" b="1" kern="1200" cap="all" spc="154"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373990" rtl="0" eaLnBrk="1" latinLnBrk="0" hangingPunct="1">
              <a:lnSpc>
                <a:spcPct val="90000"/>
              </a:lnSpc>
              <a:spcAft>
                <a:spcPts val="307"/>
              </a:spcAft>
              <a:buNone/>
              <a:defRPr lang="en-US" sz="1023" b="1" kern="1200" cap="all" spc="154"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290295" y="251300"/>
            <a:ext cx="8561900" cy="574747"/>
          </a:xfrm>
        </p:spPr>
        <p:txBody>
          <a:bodyPr lIns="0" tIns="0" rIns="0" bIns="0" anchor="t" anchorCtr="0">
            <a:noAutofit/>
          </a:bodyPr>
          <a:lstStyle>
            <a:lvl1pPr marL="0" indent="0" algn="l" defTabSz="373990" rtl="0" eaLnBrk="1" latinLnBrk="0" hangingPunct="1">
              <a:lnSpc>
                <a:spcPct val="90000"/>
              </a:lnSpc>
              <a:spcBef>
                <a:spcPts val="0"/>
              </a:spcBef>
              <a:spcAft>
                <a:spcPts val="0"/>
              </a:spcAft>
              <a:buFont typeface="Arial"/>
              <a:buNone/>
              <a:defRPr lang="en-US" sz="3971" b="0" kern="1200" cap="none" spc="-74"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373990" rtl="0" eaLnBrk="1" latinLnBrk="0" hangingPunct="1">
              <a:lnSpc>
                <a:spcPct val="90000"/>
              </a:lnSpc>
              <a:spcAft>
                <a:spcPts val="307"/>
              </a:spcAft>
              <a:buNone/>
              <a:defRPr lang="en-US" sz="1023" b="1" kern="1200" cap="all" spc="154"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373990" rtl="0" eaLnBrk="1" latinLnBrk="0" hangingPunct="1">
              <a:lnSpc>
                <a:spcPct val="90000"/>
              </a:lnSpc>
              <a:spcAft>
                <a:spcPts val="307"/>
              </a:spcAft>
              <a:buNone/>
              <a:defRPr lang="en-US" sz="1023" b="1" kern="1200" cap="all" spc="154"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373990" rtl="0" eaLnBrk="1" latinLnBrk="0" hangingPunct="1">
              <a:lnSpc>
                <a:spcPct val="90000"/>
              </a:lnSpc>
              <a:spcAft>
                <a:spcPts val="307"/>
              </a:spcAft>
              <a:buNone/>
              <a:defRPr lang="en-US" sz="1023" b="1" kern="1200" cap="all" spc="154"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373990" rtl="0" eaLnBrk="1" latinLnBrk="0" hangingPunct="1">
              <a:lnSpc>
                <a:spcPct val="90000"/>
              </a:lnSpc>
              <a:spcAft>
                <a:spcPts val="307"/>
              </a:spcAft>
              <a:buNone/>
              <a:defRPr lang="en-US" sz="1023" b="1" kern="1200" cap="all" spc="154"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320662" y="1234037"/>
            <a:ext cx="2589613" cy="284621"/>
          </a:xfrm>
        </p:spPr>
        <p:txBody>
          <a:bodyPr lIns="0" tIns="0" rIns="0" bIns="0" anchor="b" anchorCtr="0">
            <a:noAutofit/>
          </a:bodyPr>
          <a:lstStyle>
            <a:lvl1pPr marL="0" marR="0" indent="0" algn="l" defTabSz="373990" rtl="0" eaLnBrk="1" fontAlgn="auto" latinLnBrk="0" hangingPunct="1">
              <a:lnSpc>
                <a:spcPct val="100000"/>
              </a:lnSpc>
              <a:spcBef>
                <a:spcPts val="0"/>
              </a:spcBef>
              <a:spcAft>
                <a:spcPts val="0"/>
              </a:spcAft>
              <a:buClrTx/>
              <a:buSzTx/>
              <a:buFont typeface="Arial"/>
              <a:buNone/>
              <a:tabLst/>
              <a:defRPr lang="en-US" sz="147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373990" rtl="0" eaLnBrk="1" latinLnBrk="0" hangingPunct="1">
              <a:lnSpc>
                <a:spcPct val="90000"/>
              </a:lnSpc>
              <a:spcAft>
                <a:spcPts val="307"/>
              </a:spcAft>
              <a:buNone/>
              <a:defRPr lang="en-US" sz="1023" b="1" kern="1200" cap="all" spc="154"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373990" rtl="0" eaLnBrk="1" latinLnBrk="0" hangingPunct="1">
              <a:lnSpc>
                <a:spcPct val="90000"/>
              </a:lnSpc>
              <a:spcAft>
                <a:spcPts val="307"/>
              </a:spcAft>
              <a:buNone/>
              <a:defRPr lang="en-US" sz="1023" b="1" kern="1200" cap="all" spc="154"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373990" rtl="0" eaLnBrk="1" latinLnBrk="0" hangingPunct="1">
              <a:lnSpc>
                <a:spcPct val="90000"/>
              </a:lnSpc>
              <a:spcAft>
                <a:spcPts val="307"/>
              </a:spcAft>
              <a:buNone/>
              <a:defRPr lang="en-US" sz="1023" b="1" kern="1200" cap="all" spc="154"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373990" rtl="0" eaLnBrk="1" latinLnBrk="0" hangingPunct="1">
              <a:lnSpc>
                <a:spcPct val="90000"/>
              </a:lnSpc>
              <a:spcAft>
                <a:spcPts val="307"/>
              </a:spcAft>
              <a:buNone/>
              <a:defRPr lang="en-US" sz="1023" b="1" kern="1200" cap="all" spc="154"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3277502" y="1606832"/>
            <a:ext cx="2588996" cy="1953329"/>
          </a:xfrm>
        </p:spPr>
        <p:txBody>
          <a:bodyPr lIns="0" tIns="0" rIns="0" bIns="0">
            <a:noAutofit/>
          </a:bodyPr>
          <a:lstStyle>
            <a:lvl1pPr marL="0" marR="0" indent="0" algn="l" defTabSz="373990" rtl="0" eaLnBrk="1" fontAlgn="auto" latinLnBrk="0" hangingPunct="1">
              <a:lnSpc>
                <a:spcPct val="114000"/>
              </a:lnSpc>
              <a:spcBef>
                <a:spcPts val="0"/>
              </a:spcBef>
              <a:spcAft>
                <a:spcPts val="0"/>
              </a:spcAft>
              <a:buClrTx/>
              <a:buSzTx/>
              <a:buFont typeface="Arial"/>
              <a:buNone/>
              <a:tabLst/>
              <a:defRPr lang="en-US" sz="147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373990" rtl="0" eaLnBrk="1" latinLnBrk="0" hangingPunct="1">
              <a:lnSpc>
                <a:spcPct val="90000"/>
              </a:lnSpc>
              <a:spcAft>
                <a:spcPts val="307"/>
              </a:spcAft>
              <a:buNone/>
              <a:defRPr lang="en-US" sz="1023" b="1" kern="1200" cap="all" spc="154"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373990" rtl="0" eaLnBrk="1" latinLnBrk="0" hangingPunct="1">
              <a:lnSpc>
                <a:spcPct val="90000"/>
              </a:lnSpc>
              <a:spcAft>
                <a:spcPts val="307"/>
              </a:spcAft>
              <a:buNone/>
              <a:defRPr lang="en-US" sz="1023" b="1" kern="1200" cap="all" spc="154"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373990" rtl="0" eaLnBrk="1" latinLnBrk="0" hangingPunct="1">
              <a:lnSpc>
                <a:spcPct val="90000"/>
              </a:lnSpc>
              <a:spcAft>
                <a:spcPts val="307"/>
              </a:spcAft>
              <a:buNone/>
              <a:defRPr lang="en-US" sz="1023" b="1" kern="1200" cap="all" spc="154"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373990" rtl="0" eaLnBrk="1" latinLnBrk="0" hangingPunct="1">
              <a:lnSpc>
                <a:spcPct val="90000"/>
              </a:lnSpc>
              <a:spcAft>
                <a:spcPts val="307"/>
              </a:spcAft>
              <a:buNone/>
              <a:defRPr lang="en-US" sz="1023" b="1" kern="1200" cap="all" spc="154"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3277194" y="1234037"/>
            <a:ext cx="2589613" cy="284621"/>
          </a:xfrm>
        </p:spPr>
        <p:txBody>
          <a:bodyPr lIns="0" tIns="0" rIns="0" bIns="0" anchor="b" anchorCtr="0">
            <a:noAutofit/>
          </a:bodyPr>
          <a:lstStyle>
            <a:lvl1pPr marL="0" marR="0" indent="0" algn="l" defTabSz="373990" rtl="0" eaLnBrk="1" fontAlgn="auto" latinLnBrk="0" hangingPunct="1">
              <a:lnSpc>
                <a:spcPct val="100000"/>
              </a:lnSpc>
              <a:spcBef>
                <a:spcPts val="0"/>
              </a:spcBef>
              <a:spcAft>
                <a:spcPts val="0"/>
              </a:spcAft>
              <a:buClrTx/>
              <a:buSzTx/>
              <a:buFont typeface="Arial"/>
              <a:buNone/>
              <a:tabLst/>
              <a:defRPr lang="en-US" sz="147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373990" rtl="0" eaLnBrk="1" latinLnBrk="0" hangingPunct="1">
              <a:lnSpc>
                <a:spcPct val="90000"/>
              </a:lnSpc>
              <a:spcAft>
                <a:spcPts val="307"/>
              </a:spcAft>
              <a:buNone/>
              <a:defRPr lang="en-US" sz="1023" b="1" kern="1200" cap="all" spc="154"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373990" rtl="0" eaLnBrk="1" latinLnBrk="0" hangingPunct="1">
              <a:lnSpc>
                <a:spcPct val="90000"/>
              </a:lnSpc>
              <a:spcAft>
                <a:spcPts val="307"/>
              </a:spcAft>
              <a:buNone/>
              <a:defRPr lang="en-US" sz="1023" b="1" kern="1200" cap="all" spc="154"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373990" rtl="0" eaLnBrk="1" latinLnBrk="0" hangingPunct="1">
              <a:lnSpc>
                <a:spcPct val="90000"/>
              </a:lnSpc>
              <a:spcAft>
                <a:spcPts val="307"/>
              </a:spcAft>
              <a:buNone/>
              <a:defRPr lang="en-US" sz="1023" b="1" kern="1200" cap="all" spc="154"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373990" rtl="0" eaLnBrk="1" latinLnBrk="0" hangingPunct="1">
              <a:lnSpc>
                <a:spcPct val="90000"/>
              </a:lnSpc>
              <a:spcAft>
                <a:spcPts val="307"/>
              </a:spcAft>
              <a:buNone/>
              <a:defRPr lang="en-US" sz="1023" b="1" kern="1200" cap="all" spc="154"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6225796" y="1606832"/>
            <a:ext cx="2588996" cy="1953329"/>
          </a:xfrm>
        </p:spPr>
        <p:txBody>
          <a:bodyPr lIns="0" tIns="0" rIns="0" bIns="0">
            <a:noAutofit/>
          </a:bodyPr>
          <a:lstStyle>
            <a:lvl1pPr marL="0" marR="0" indent="0" algn="l" defTabSz="373990" rtl="0" eaLnBrk="1" fontAlgn="auto" latinLnBrk="0" hangingPunct="1">
              <a:lnSpc>
                <a:spcPct val="114000"/>
              </a:lnSpc>
              <a:spcBef>
                <a:spcPts val="0"/>
              </a:spcBef>
              <a:spcAft>
                <a:spcPts val="0"/>
              </a:spcAft>
              <a:buClrTx/>
              <a:buSzTx/>
              <a:buFont typeface="Arial"/>
              <a:buNone/>
              <a:tabLst/>
              <a:defRPr lang="en-US" sz="147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373990" rtl="0" eaLnBrk="1" latinLnBrk="0" hangingPunct="1">
              <a:lnSpc>
                <a:spcPct val="90000"/>
              </a:lnSpc>
              <a:spcAft>
                <a:spcPts val="307"/>
              </a:spcAft>
              <a:buNone/>
              <a:defRPr lang="en-US" sz="1023" b="1" kern="1200" cap="all" spc="154"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373990" rtl="0" eaLnBrk="1" latinLnBrk="0" hangingPunct="1">
              <a:lnSpc>
                <a:spcPct val="90000"/>
              </a:lnSpc>
              <a:spcAft>
                <a:spcPts val="307"/>
              </a:spcAft>
              <a:buNone/>
              <a:defRPr lang="en-US" sz="1023" b="1" kern="1200" cap="all" spc="154"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373990" rtl="0" eaLnBrk="1" latinLnBrk="0" hangingPunct="1">
              <a:lnSpc>
                <a:spcPct val="90000"/>
              </a:lnSpc>
              <a:spcAft>
                <a:spcPts val="307"/>
              </a:spcAft>
              <a:buNone/>
              <a:defRPr lang="en-US" sz="1023" b="1" kern="1200" cap="all" spc="154"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373990" rtl="0" eaLnBrk="1" latinLnBrk="0" hangingPunct="1">
              <a:lnSpc>
                <a:spcPct val="90000"/>
              </a:lnSpc>
              <a:spcAft>
                <a:spcPts val="307"/>
              </a:spcAft>
              <a:buNone/>
              <a:defRPr lang="en-US" sz="1023" b="1" kern="1200" cap="all" spc="154"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6224387" y="1234037"/>
            <a:ext cx="2589613" cy="284621"/>
          </a:xfrm>
        </p:spPr>
        <p:txBody>
          <a:bodyPr lIns="0" tIns="0" rIns="0" bIns="0" anchor="b" anchorCtr="0">
            <a:noAutofit/>
          </a:bodyPr>
          <a:lstStyle>
            <a:lvl1pPr marL="0" marR="0" indent="0" algn="l" defTabSz="373990" rtl="0" eaLnBrk="1" fontAlgn="auto" latinLnBrk="0" hangingPunct="1">
              <a:lnSpc>
                <a:spcPct val="100000"/>
              </a:lnSpc>
              <a:spcBef>
                <a:spcPts val="0"/>
              </a:spcBef>
              <a:spcAft>
                <a:spcPts val="0"/>
              </a:spcAft>
              <a:buClrTx/>
              <a:buSzTx/>
              <a:buFont typeface="Arial"/>
              <a:buNone/>
              <a:tabLst/>
              <a:defRPr lang="en-US" sz="147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373990" rtl="0" eaLnBrk="1" latinLnBrk="0" hangingPunct="1">
              <a:lnSpc>
                <a:spcPct val="90000"/>
              </a:lnSpc>
              <a:spcAft>
                <a:spcPts val="307"/>
              </a:spcAft>
              <a:buNone/>
              <a:defRPr lang="en-US" sz="1023" b="1" kern="1200" cap="all" spc="154"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373990" rtl="0" eaLnBrk="1" latinLnBrk="0" hangingPunct="1">
              <a:lnSpc>
                <a:spcPct val="90000"/>
              </a:lnSpc>
              <a:spcAft>
                <a:spcPts val="307"/>
              </a:spcAft>
              <a:buNone/>
              <a:defRPr lang="en-US" sz="1023" b="1" kern="1200" cap="all" spc="154"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373990" rtl="0" eaLnBrk="1" latinLnBrk="0" hangingPunct="1">
              <a:lnSpc>
                <a:spcPct val="90000"/>
              </a:lnSpc>
              <a:spcAft>
                <a:spcPts val="307"/>
              </a:spcAft>
              <a:buNone/>
              <a:defRPr lang="en-US" sz="1023" b="1" kern="1200" cap="all" spc="154"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373990" rtl="0" eaLnBrk="1" latinLnBrk="0" hangingPunct="1">
              <a:lnSpc>
                <a:spcPct val="90000"/>
              </a:lnSpc>
              <a:spcAft>
                <a:spcPts val="307"/>
              </a:spcAft>
              <a:buNone/>
              <a:defRPr lang="en-US" sz="1023" b="1" kern="1200" cap="all" spc="154"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354923013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55526"/>
            <a:ext cx="8229600" cy="914400"/>
          </a:xfrm>
          <a:prstGeom prst="rect">
            <a:avLst/>
          </a:prstGeom>
        </p:spPr>
        <p:txBody>
          <a:bodyPr vert="horz" lIns="91440" tIns="45720" rIns="91440" bIns="45720" rtlCol="0" anchor="ctr">
            <a:normAutofit/>
          </a:bodyPr>
          <a:lstStyle/>
          <a:p>
            <a:r>
              <a:rPr lang="nb-NO" dirty="0"/>
              <a:t>Klikk for å redigere tittelstil</a:t>
            </a:r>
            <a:endParaRPr lang="en-US" dirty="0"/>
          </a:p>
        </p:txBody>
      </p:sp>
      <p:sp>
        <p:nvSpPr>
          <p:cNvPr id="3" name="Text Placeholder 2"/>
          <p:cNvSpPr>
            <a:spLocks noGrp="1"/>
          </p:cNvSpPr>
          <p:nvPr>
            <p:ph type="body" idx="1"/>
          </p:nvPr>
        </p:nvSpPr>
        <p:spPr>
          <a:xfrm>
            <a:off x="457200" y="1469927"/>
            <a:ext cx="8229600" cy="2822972"/>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 bg1="lt1" tx1="dk1" bg2="lt2" tx2="dk2" accent1="accent1" accent2="accent2" accent3="accent3" accent4="accent4" accent5="accent5" accent6="accent6" hlink="hlink" folHlink="folHlink"/>
  <p:sldLayoutIdLst>
    <p:sldLayoutId id="2147483690" r:id="rId1"/>
    <p:sldLayoutId id="2147483649" r:id="rId2"/>
    <p:sldLayoutId id="2147483655" r:id="rId3"/>
    <p:sldLayoutId id="2147483692" r:id="rId4"/>
    <p:sldLayoutId id="2147483689" r:id="rId5"/>
    <p:sldLayoutId id="2147483691" r:id="rId6"/>
    <p:sldLayoutId id="2147483693" r:id="rId7"/>
  </p:sldLayoutIdLst>
  <p:hf sldNum="0" hdr="0" ftr="0" dt="0"/>
  <p:txStyles>
    <p:titleStyle>
      <a:lvl1pPr algn="l" defTabSz="457200" rtl="0" eaLnBrk="1" latinLnBrk="0" hangingPunct="1">
        <a:spcBef>
          <a:spcPct val="0"/>
        </a:spcBef>
        <a:buNone/>
        <a:defRPr sz="3200" kern="1200">
          <a:solidFill>
            <a:schemeClr val="tx1"/>
          </a:solidFill>
          <a:latin typeface="Museo Sans 100"/>
          <a:ea typeface="+mj-ea"/>
          <a:cs typeface="Museo Sans 100"/>
        </a:defRPr>
      </a:lvl1pPr>
    </p:titleStyle>
    <p:body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453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E02903-A239-8341-8C82-E035A362AE49}"/>
              </a:ext>
            </a:extLst>
          </p:cNvPr>
          <p:cNvSpPr/>
          <p:nvPr/>
        </p:nvSpPr>
        <p:spPr>
          <a:xfrm>
            <a:off x="251520" y="3579862"/>
            <a:ext cx="8424936" cy="1089529"/>
          </a:xfrm>
          <a:prstGeom prst="rect">
            <a:avLst/>
          </a:prstGeom>
        </p:spPr>
        <p:txBody>
          <a:bodyPr wrap="square">
            <a:spAutoFit/>
          </a:bodyPr>
          <a:lstStyle/>
          <a:p>
            <a:pPr lvl="0" defTabSz="508623">
              <a:lnSpc>
                <a:spcPct val="90000"/>
              </a:lnSpc>
            </a:pPr>
            <a:r>
              <a:rPr lang="en-US" sz="4000" spc="-150" dirty="0">
                <a:gradFill>
                  <a:gsLst>
                    <a:gs pos="56637">
                      <a:srgbClr val="FFFFFF"/>
                    </a:gs>
                    <a:gs pos="33000">
                      <a:srgbClr val="FFFFFF"/>
                    </a:gs>
                  </a:gsLst>
                  <a:lin ang="5400000" scaled="1"/>
                </a:gradFill>
                <a:latin typeface="Segoe UI Light"/>
              </a:rPr>
              <a:t>Demo</a:t>
            </a:r>
          </a:p>
          <a:p>
            <a:pPr lvl="0" defTabSz="508623">
              <a:lnSpc>
                <a:spcPct val="90000"/>
              </a:lnSpc>
            </a:pPr>
            <a:r>
              <a:rPr lang="en-US" sz="3200" spc="-150" dirty="0">
                <a:gradFill>
                  <a:gsLst>
                    <a:gs pos="56637">
                      <a:srgbClr val="FFFFFF"/>
                    </a:gs>
                    <a:gs pos="33000">
                      <a:srgbClr val="FFFFFF"/>
                    </a:gs>
                  </a:gsLst>
                  <a:lin ang="5400000" scaled="1"/>
                </a:gradFill>
                <a:latin typeface="Segoe UI Light"/>
              </a:rPr>
              <a:t>Security Policies in Azure Security Center</a:t>
            </a:r>
          </a:p>
        </p:txBody>
      </p:sp>
    </p:spTree>
    <p:extLst>
      <p:ext uri="{BB962C8B-B14F-4D97-AF65-F5344CB8AC3E}">
        <p14:creationId xmlns:p14="http://schemas.microsoft.com/office/powerpoint/2010/main" val="2540289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858DF-B2A0-3047-AABA-B2E258CDE562}"/>
              </a:ext>
            </a:extLst>
          </p:cNvPr>
          <p:cNvSpPr>
            <a:spLocks noGrp="1"/>
          </p:cNvSpPr>
          <p:nvPr>
            <p:ph type="title"/>
          </p:nvPr>
        </p:nvSpPr>
        <p:spPr/>
        <p:txBody>
          <a:bodyPr>
            <a:normAutofit/>
          </a:bodyPr>
          <a:lstStyle/>
          <a:p>
            <a:pPr algn="l"/>
            <a:r>
              <a:rPr lang="en-US" dirty="0"/>
              <a:t>Applying recommendations: Just in time </a:t>
            </a:r>
            <a:endParaRPr lang="nb-NO" dirty="0"/>
          </a:p>
        </p:txBody>
      </p:sp>
      <p:sp>
        <p:nvSpPr>
          <p:cNvPr id="3" name="Text Placeholder 2">
            <a:extLst>
              <a:ext uri="{FF2B5EF4-FFF2-40B4-BE49-F238E27FC236}">
                <a16:creationId xmlns:a16="http://schemas.microsoft.com/office/drawing/2014/main" id="{57AA7B92-C351-634B-8284-95E37FE1B554}"/>
              </a:ext>
            </a:extLst>
          </p:cNvPr>
          <p:cNvSpPr>
            <a:spLocks noGrp="1"/>
          </p:cNvSpPr>
          <p:nvPr>
            <p:ph type="body" sz="quarter" idx="10"/>
          </p:nvPr>
        </p:nvSpPr>
        <p:spPr/>
        <p:txBody>
          <a:bodyPr>
            <a:normAutofit/>
          </a:bodyPr>
          <a:lstStyle/>
          <a:p>
            <a:pPr marL="490588">
              <a:buFont typeface="Wingdings" panose="05000000000000000000" pitchFamily="2" charset="2"/>
              <a:buChar char="ü"/>
            </a:pPr>
            <a:endParaRPr lang="en-US" sz="1800" dirty="0"/>
          </a:p>
          <a:p>
            <a:pPr marL="490588">
              <a:buFont typeface="Wingdings" panose="05000000000000000000" pitchFamily="2" charset="2"/>
              <a:buChar char="ü"/>
            </a:pPr>
            <a:r>
              <a:rPr lang="en-US" sz="1800" dirty="0"/>
              <a:t>The just in time feature is in preview and available on the Standard tier</a:t>
            </a:r>
          </a:p>
          <a:p>
            <a:pPr marL="490588">
              <a:buFont typeface="Wingdings" panose="05000000000000000000" pitchFamily="2" charset="2"/>
              <a:buChar char="ü"/>
            </a:pPr>
            <a:r>
              <a:rPr lang="en-US" sz="1800" dirty="0"/>
              <a:t>When just in time is enabled, Security Center locks down inbound traffic to Azure VMs by creating an NSG rule. </a:t>
            </a:r>
          </a:p>
          <a:p>
            <a:pPr marL="490588">
              <a:buFont typeface="Wingdings" panose="05000000000000000000" pitchFamily="2" charset="2"/>
              <a:buChar char="ü"/>
            </a:pPr>
            <a:r>
              <a:rPr lang="en-US" sz="1800" dirty="0"/>
              <a:t>You select the ports on the VM to which inbound traffic will be locked down. These ports are controlled by the just in time solution.</a:t>
            </a:r>
          </a:p>
          <a:p>
            <a:pPr marL="490588">
              <a:buFont typeface="Wingdings" panose="05000000000000000000" pitchFamily="2" charset="2"/>
              <a:buChar char="ü"/>
            </a:pPr>
            <a:endParaRPr lang="en-US" sz="1800" dirty="0"/>
          </a:p>
          <a:p>
            <a:pPr marL="490588">
              <a:buFont typeface="Wingdings" panose="05000000000000000000" pitchFamily="2" charset="2"/>
              <a:buChar char="ü"/>
            </a:pPr>
            <a:endParaRPr lang="en-US" sz="1800" dirty="0"/>
          </a:p>
          <a:p>
            <a:pPr marL="490588">
              <a:buFont typeface="Wingdings" panose="05000000000000000000" pitchFamily="2" charset="2"/>
              <a:buChar char="ü"/>
            </a:pPr>
            <a:endParaRPr lang="en-US" sz="1800" dirty="0"/>
          </a:p>
        </p:txBody>
      </p:sp>
    </p:spTree>
    <p:extLst>
      <p:ext uri="{BB962C8B-B14F-4D97-AF65-F5344CB8AC3E}">
        <p14:creationId xmlns:p14="http://schemas.microsoft.com/office/powerpoint/2010/main" val="3178105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E02903-A239-8341-8C82-E035A362AE49}"/>
              </a:ext>
            </a:extLst>
          </p:cNvPr>
          <p:cNvSpPr/>
          <p:nvPr/>
        </p:nvSpPr>
        <p:spPr>
          <a:xfrm>
            <a:off x="251520" y="3579862"/>
            <a:ext cx="8424936" cy="1089529"/>
          </a:xfrm>
          <a:prstGeom prst="rect">
            <a:avLst/>
          </a:prstGeom>
        </p:spPr>
        <p:txBody>
          <a:bodyPr wrap="square">
            <a:spAutoFit/>
          </a:bodyPr>
          <a:lstStyle/>
          <a:p>
            <a:pPr lvl="0" defTabSz="508623">
              <a:lnSpc>
                <a:spcPct val="90000"/>
              </a:lnSpc>
            </a:pPr>
            <a:r>
              <a:rPr lang="en-US" sz="4000" spc="-150" dirty="0">
                <a:gradFill>
                  <a:gsLst>
                    <a:gs pos="56637">
                      <a:srgbClr val="FFFFFF"/>
                    </a:gs>
                    <a:gs pos="33000">
                      <a:srgbClr val="FFFFFF"/>
                    </a:gs>
                  </a:gsLst>
                  <a:lin ang="5400000" scaled="1"/>
                </a:gradFill>
                <a:latin typeface="Segoe UI Light"/>
              </a:rPr>
              <a:t>Demo</a:t>
            </a:r>
          </a:p>
          <a:p>
            <a:pPr lvl="0" defTabSz="508623">
              <a:lnSpc>
                <a:spcPct val="90000"/>
              </a:lnSpc>
            </a:pPr>
            <a:r>
              <a:rPr lang="en-US" sz="3200" spc="-150" dirty="0">
                <a:gradFill>
                  <a:gsLst>
                    <a:gs pos="56637">
                      <a:srgbClr val="FFFFFF"/>
                    </a:gs>
                    <a:gs pos="33000">
                      <a:srgbClr val="FFFFFF"/>
                    </a:gs>
                  </a:gsLst>
                  <a:lin ang="5400000" scaled="1"/>
                </a:gradFill>
                <a:latin typeface="Segoe UI Light"/>
              </a:rPr>
              <a:t>Just in time</a:t>
            </a:r>
          </a:p>
        </p:txBody>
      </p:sp>
    </p:spTree>
    <p:extLst>
      <p:ext uri="{BB962C8B-B14F-4D97-AF65-F5344CB8AC3E}">
        <p14:creationId xmlns:p14="http://schemas.microsoft.com/office/powerpoint/2010/main" val="2013074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858DF-B2A0-3047-AABA-B2E258CDE562}"/>
              </a:ext>
            </a:extLst>
          </p:cNvPr>
          <p:cNvSpPr>
            <a:spLocks noGrp="1"/>
          </p:cNvSpPr>
          <p:nvPr>
            <p:ph type="title"/>
          </p:nvPr>
        </p:nvSpPr>
        <p:spPr/>
        <p:txBody>
          <a:bodyPr>
            <a:normAutofit fontScale="90000"/>
          </a:bodyPr>
          <a:lstStyle/>
          <a:p>
            <a:pPr algn="l"/>
            <a:r>
              <a:rPr lang="en-US" dirty="0"/>
              <a:t>Applying recommendations: </a:t>
            </a:r>
            <a:br>
              <a:rPr lang="en-US" dirty="0"/>
            </a:br>
            <a:r>
              <a:rPr lang="en-US" dirty="0"/>
              <a:t>Adaptive Application Controls</a:t>
            </a:r>
            <a:endParaRPr lang="nb-NO" dirty="0"/>
          </a:p>
        </p:txBody>
      </p:sp>
      <p:sp>
        <p:nvSpPr>
          <p:cNvPr id="3" name="Text Placeholder 2">
            <a:extLst>
              <a:ext uri="{FF2B5EF4-FFF2-40B4-BE49-F238E27FC236}">
                <a16:creationId xmlns:a16="http://schemas.microsoft.com/office/drawing/2014/main" id="{57AA7B92-C351-634B-8284-95E37FE1B554}"/>
              </a:ext>
            </a:extLst>
          </p:cNvPr>
          <p:cNvSpPr>
            <a:spLocks noGrp="1"/>
          </p:cNvSpPr>
          <p:nvPr>
            <p:ph type="body" sz="quarter" idx="10"/>
          </p:nvPr>
        </p:nvSpPr>
        <p:spPr/>
        <p:txBody>
          <a:bodyPr>
            <a:normAutofit/>
          </a:bodyPr>
          <a:lstStyle/>
          <a:p>
            <a:pPr marL="490588">
              <a:buFont typeface="Wingdings" panose="05000000000000000000" pitchFamily="2" charset="2"/>
              <a:buChar char="ü"/>
            </a:pPr>
            <a:endParaRPr lang="en-AU" sz="1800" dirty="0"/>
          </a:p>
          <a:p>
            <a:pPr marL="490588">
              <a:buFont typeface="Wingdings" panose="05000000000000000000" pitchFamily="2" charset="2"/>
              <a:buChar char="ü"/>
            </a:pPr>
            <a:r>
              <a:rPr lang="en-AU" sz="1800" dirty="0"/>
              <a:t>The just in time feature is in preview and available on the Standard tier</a:t>
            </a:r>
          </a:p>
          <a:p>
            <a:pPr marL="490588">
              <a:buFont typeface="Wingdings" panose="05000000000000000000" pitchFamily="2" charset="2"/>
              <a:buChar char="ü"/>
            </a:pPr>
            <a:r>
              <a:rPr lang="en-AU" sz="1800" dirty="0"/>
              <a:t>Controls which applications can run on your VMs located in Azure</a:t>
            </a:r>
          </a:p>
          <a:p>
            <a:pPr marL="490588">
              <a:buFont typeface="Wingdings" panose="05000000000000000000" pitchFamily="2" charset="2"/>
              <a:buChar char="ü"/>
            </a:pPr>
            <a:r>
              <a:rPr lang="en-AU" sz="1800" dirty="0"/>
              <a:t>SC uses machine learning to </a:t>
            </a:r>
            <a:r>
              <a:rPr lang="en-AU" sz="1800" dirty="0" err="1"/>
              <a:t>analyze</a:t>
            </a:r>
            <a:r>
              <a:rPr lang="en-AU" sz="1800" dirty="0"/>
              <a:t> the processes running in the VM</a:t>
            </a:r>
          </a:p>
          <a:p>
            <a:pPr marL="490588">
              <a:buFont typeface="Wingdings" panose="05000000000000000000" pitchFamily="2" charset="2"/>
              <a:buChar char="ü"/>
            </a:pPr>
            <a:r>
              <a:rPr lang="en-AU" sz="1800" dirty="0"/>
              <a:t>SC relies on a minimum of two weeks of data in order to create a baseline</a:t>
            </a:r>
          </a:p>
          <a:p>
            <a:pPr marL="490588">
              <a:buFont typeface="Wingdings" panose="05000000000000000000" pitchFamily="2" charset="2"/>
              <a:buChar char="ü"/>
            </a:pPr>
            <a:r>
              <a:rPr lang="en-AU" sz="1800" dirty="0"/>
              <a:t>By default a new application control policy is always configured in </a:t>
            </a:r>
            <a:r>
              <a:rPr lang="en-AU" sz="1800" i="1" dirty="0"/>
              <a:t>Audit</a:t>
            </a:r>
            <a:r>
              <a:rPr lang="en-AU" sz="1800" dirty="0"/>
              <a:t> mode</a:t>
            </a:r>
          </a:p>
          <a:p>
            <a:pPr marL="490588">
              <a:buFont typeface="Wingdings" panose="05000000000000000000" pitchFamily="2" charset="2"/>
              <a:buChar char="ü"/>
            </a:pPr>
            <a:endParaRPr lang="en-AU" sz="1800" dirty="0"/>
          </a:p>
          <a:p>
            <a:pPr marL="490588">
              <a:buFont typeface="Wingdings" panose="05000000000000000000" pitchFamily="2" charset="2"/>
              <a:buChar char="ü"/>
            </a:pPr>
            <a:endParaRPr lang="en-AU" sz="1800" dirty="0"/>
          </a:p>
        </p:txBody>
      </p:sp>
    </p:spTree>
    <p:extLst>
      <p:ext uri="{BB962C8B-B14F-4D97-AF65-F5344CB8AC3E}">
        <p14:creationId xmlns:p14="http://schemas.microsoft.com/office/powerpoint/2010/main" val="2949207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E02903-A239-8341-8C82-E035A362AE49}"/>
              </a:ext>
            </a:extLst>
          </p:cNvPr>
          <p:cNvSpPr/>
          <p:nvPr/>
        </p:nvSpPr>
        <p:spPr>
          <a:xfrm>
            <a:off x="251520" y="3579862"/>
            <a:ext cx="8424936" cy="1089529"/>
          </a:xfrm>
          <a:prstGeom prst="rect">
            <a:avLst/>
          </a:prstGeom>
        </p:spPr>
        <p:txBody>
          <a:bodyPr wrap="square">
            <a:spAutoFit/>
          </a:bodyPr>
          <a:lstStyle/>
          <a:p>
            <a:pPr lvl="0" defTabSz="508623">
              <a:lnSpc>
                <a:spcPct val="90000"/>
              </a:lnSpc>
            </a:pPr>
            <a:r>
              <a:rPr lang="en-US" sz="4000" spc="-150" dirty="0">
                <a:gradFill>
                  <a:gsLst>
                    <a:gs pos="56637">
                      <a:srgbClr val="FFFFFF"/>
                    </a:gs>
                    <a:gs pos="33000">
                      <a:srgbClr val="FFFFFF"/>
                    </a:gs>
                  </a:gsLst>
                  <a:lin ang="5400000" scaled="1"/>
                </a:gradFill>
                <a:latin typeface="Segoe UI Light"/>
              </a:rPr>
              <a:t>Demo</a:t>
            </a:r>
          </a:p>
          <a:p>
            <a:pPr lvl="0" defTabSz="508623">
              <a:lnSpc>
                <a:spcPct val="90000"/>
              </a:lnSpc>
            </a:pPr>
            <a:r>
              <a:rPr lang="en-US" sz="3200" spc="-150" dirty="0">
                <a:gradFill>
                  <a:gsLst>
                    <a:gs pos="56637">
                      <a:srgbClr val="FFFFFF"/>
                    </a:gs>
                    <a:gs pos="33000">
                      <a:srgbClr val="FFFFFF"/>
                    </a:gs>
                  </a:gsLst>
                  <a:lin ang="5400000" scaled="1"/>
                </a:gradFill>
                <a:latin typeface="Segoe UI Light"/>
              </a:rPr>
              <a:t>Adaptive application controls</a:t>
            </a:r>
          </a:p>
        </p:txBody>
      </p:sp>
    </p:spTree>
    <p:extLst>
      <p:ext uri="{BB962C8B-B14F-4D97-AF65-F5344CB8AC3E}">
        <p14:creationId xmlns:p14="http://schemas.microsoft.com/office/powerpoint/2010/main" val="3493567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p:txBody>
          <a:bodyPr/>
          <a:lstStyle/>
          <a:p>
            <a:r>
              <a:rPr lang="en-US" sz="3200" spc="0" dirty="0">
                <a:solidFill>
                  <a:prstClr val="black"/>
                </a:solidFill>
                <a:latin typeface="Museo Sans 100"/>
                <a:ea typeface="+mj-ea"/>
              </a:rPr>
              <a:t>Detections capabilities</a:t>
            </a:r>
            <a:endParaRPr lang="en-US" dirty="0"/>
          </a:p>
        </p:txBody>
      </p:sp>
      <p:sp>
        <p:nvSpPr>
          <p:cNvPr id="12" name="Rectangle 11"/>
          <p:cNvSpPr/>
          <p:nvPr/>
        </p:nvSpPr>
        <p:spPr bwMode="auto">
          <a:xfrm>
            <a:off x="286037" y="3195029"/>
            <a:ext cx="5673320" cy="1532180"/>
          </a:xfrm>
          <a:prstGeom prst="rect">
            <a:avLst/>
          </a:prstGeom>
          <a:solidFill>
            <a:srgbClr val="C00000"/>
          </a:solidFill>
          <a:ln w="9525" cap="flat" cmpd="sng" algn="ctr">
            <a:noFill/>
            <a:prstDash val="solid"/>
            <a:headEnd type="none" w="med" len="med"/>
            <a:tailEnd type="none" w="med" len="med"/>
          </a:ln>
          <a:effectLst/>
        </p:spPr>
        <p:txBody>
          <a:bodyPr lIns="134387" tIns="107509" rIns="134387" bIns="107509"/>
          <a:lstStyle/>
          <a:p>
            <a:pPr marL="0" lvl="1" defTabSz="685212">
              <a:lnSpc>
                <a:spcPct val="90000"/>
              </a:lnSpc>
              <a:defRPr/>
            </a:pPr>
            <a:r>
              <a:rPr lang="en-US" sz="2000" kern="0" dirty="0">
                <a:solidFill>
                  <a:schemeClr val="bg1"/>
                </a:solidFill>
              </a:rPr>
              <a:t>Fusion</a:t>
            </a:r>
          </a:p>
          <a:p>
            <a:pPr marL="0" lvl="1" defTabSz="685212">
              <a:lnSpc>
                <a:spcPct val="90000"/>
              </a:lnSpc>
            </a:pPr>
            <a:r>
              <a:rPr lang="en-US" sz="1100" kern="0" dirty="0">
                <a:solidFill>
                  <a:schemeClr val="bg1"/>
                </a:solidFill>
              </a:rPr>
              <a:t>Combine events and alerts from across the kill chain to map the attack timeline</a:t>
            </a:r>
          </a:p>
          <a:p>
            <a:pPr marL="0" lvl="1" defTabSz="685212">
              <a:lnSpc>
                <a:spcPct val="90000"/>
              </a:lnSpc>
            </a:pPr>
            <a:endParaRPr lang="en-US" sz="1100" kern="0" dirty="0">
              <a:solidFill>
                <a:schemeClr val="bg1"/>
              </a:solidFill>
            </a:endParaRPr>
          </a:p>
          <a:p>
            <a:pPr marL="0" lvl="1" defTabSz="685212">
              <a:lnSpc>
                <a:spcPct val="90000"/>
              </a:lnSpc>
            </a:pPr>
            <a:r>
              <a:rPr lang="en-US" sz="1100" kern="0" dirty="0">
                <a:solidFill>
                  <a:schemeClr val="bg1"/>
                </a:solidFill>
              </a:rPr>
              <a:t>Examples</a:t>
            </a:r>
          </a:p>
          <a:p>
            <a:pPr marL="129569" lvl="1" indent="-129569" defTabSz="685212">
              <a:lnSpc>
                <a:spcPct val="90000"/>
              </a:lnSpc>
              <a:buFont typeface="Wingdings" panose="05000000000000000000" pitchFamily="2" charset="2"/>
              <a:buChar char="§"/>
            </a:pPr>
            <a:r>
              <a:rPr lang="en-US" sz="1100" kern="0" dirty="0">
                <a:solidFill>
                  <a:schemeClr val="bg1"/>
                </a:solidFill>
              </a:rPr>
              <a:t>SQL injections (WAF + Azure SQL Logs)</a:t>
            </a:r>
          </a:p>
          <a:p>
            <a:pPr marL="129569" lvl="1" indent="-129569" defTabSz="685212">
              <a:lnSpc>
                <a:spcPct val="90000"/>
              </a:lnSpc>
              <a:buFont typeface="Wingdings" panose="05000000000000000000" pitchFamily="2" charset="2"/>
              <a:buChar char="§"/>
            </a:pPr>
            <a:r>
              <a:rPr lang="en-US" sz="1100" kern="0" dirty="0">
                <a:solidFill>
                  <a:schemeClr val="bg1"/>
                </a:solidFill>
              </a:rPr>
              <a:t>Malicious process (Crash dump… and later… suspicious process execution)</a:t>
            </a:r>
          </a:p>
          <a:p>
            <a:pPr marL="129569" lvl="1" indent="-129569" defTabSz="685212">
              <a:lnSpc>
                <a:spcPct val="90000"/>
              </a:lnSpc>
              <a:buFont typeface="Wingdings" panose="05000000000000000000" pitchFamily="2" charset="2"/>
              <a:buChar char="§"/>
            </a:pPr>
            <a:r>
              <a:rPr lang="en-US" sz="1100" kern="0" dirty="0">
                <a:solidFill>
                  <a:schemeClr val="bg1"/>
                </a:solidFill>
              </a:rPr>
              <a:t>Breach detection (Brute force attempt… and later… suspicious VM activity)</a:t>
            </a:r>
          </a:p>
          <a:p>
            <a:pPr marL="0" lvl="1" defTabSz="685212">
              <a:lnSpc>
                <a:spcPct val="90000"/>
              </a:lnSpc>
            </a:pPr>
            <a:endParaRPr lang="en-US" sz="1100" b="1" kern="0" dirty="0">
              <a:solidFill>
                <a:schemeClr val="bg1"/>
              </a:solidFill>
            </a:endParaRPr>
          </a:p>
        </p:txBody>
      </p:sp>
      <p:sp>
        <p:nvSpPr>
          <p:cNvPr id="13" name="Rectangle 12"/>
          <p:cNvSpPr/>
          <p:nvPr/>
        </p:nvSpPr>
        <p:spPr bwMode="auto">
          <a:xfrm>
            <a:off x="290294" y="1298680"/>
            <a:ext cx="2744644" cy="183217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marL="0" lvl="1" defTabSz="685212">
              <a:lnSpc>
                <a:spcPct val="90000"/>
              </a:lnSpc>
            </a:pPr>
            <a:r>
              <a:rPr lang="en-US" sz="2000" kern="0" dirty="0">
                <a:solidFill>
                  <a:schemeClr val="bg1"/>
                </a:solidFill>
              </a:rPr>
              <a:t>Threat intelligence</a:t>
            </a:r>
          </a:p>
          <a:p>
            <a:pPr marL="0" lvl="1" defTabSz="685212">
              <a:lnSpc>
                <a:spcPct val="90000"/>
              </a:lnSpc>
            </a:pPr>
            <a:endParaRPr lang="en-US" sz="1100" kern="0" dirty="0">
              <a:solidFill>
                <a:schemeClr val="bg1"/>
              </a:solidFill>
            </a:endParaRPr>
          </a:p>
          <a:p>
            <a:pPr marL="0" lvl="1" defTabSz="685212">
              <a:lnSpc>
                <a:spcPct val="90000"/>
              </a:lnSpc>
            </a:pPr>
            <a:r>
              <a:rPr lang="en-US" sz="1100" kern="0" dirty="0">
                <a:solidFill>
                  <a:schemeClr val="bg1"/>
                </a:solidFill>
              </a:rPr>
              <a:t>Looks for known malicious actors</a:t>
            </a:r>
          </a:p>
          <a:p>
            <a:pPr marL="0" lvl="1" defTabSz="685212">
              <a:lnSpc>
                <a:spcPct val="90000"/>
              </a:lnSpc>
            </a:pPr>
            <a:endParaRPr lang="en-US" sz="1100" kern="0" dirty="0">
              <a:solidFill>
                <a:schemeClr val="bg1"/>
              </a:solidFill>
            </a:endParaRPr>
          </a:p>
          <a:p>
            <a:pPr marL="0" lvl="1" defTabSz="685212">
              <a:lnSpc>
                <a:spcPct val="90000"/>
              </a:lnSpc>
            </a:pPr>
            <a:endParaRPr lang="en-US" sz="1100" kern="0" dirty="0">
              <a:solidFill>
                <a:schemeClr val="bg1"/>
              </a:solidFill>
            </a:endParaRPr>
          </a:p>
          <a:p>
            <a:pPr marL="0" lvl="1" defTabSz="685212">
              <a:lnSpc>
                <a:spcPct val="90000"/>
              </a:lnSpc>
            </a:pPr>
            <a:r>
              <a:rPr lang="en-US" sz="1100" kern="0" dirty="0">
                <a:solidFill>
                  <a:schemeClr val="bg1"/>
                </a:solidFill>
              </a:rPr>
              <a:t>Examples</a:t>
            </a:r>
          </a:p>
          <a:p>
            <a:pPr marL="129569" lvl="1" indent="-129569" defTabSz="685212">
              <a:lnSpc>
                <a:spcPct val="90000"/>
              </a:lnSpc>
              <a:buFont typeface="Wingdings" panose="05000000000000000000" pitchFamily="2" charset="2"/>
              <a:buChar char="§"/>
            </a:pPr>
            <a:r>
              <a:rPr lang="en-US" sz="1100" kern="0" dirty="0">
                <a:solidFill>
                  <a:schemeClr val="bg1"/>
                </a:solidFill>
              </a:rPr>
              <a:t>Network traffic to malicious </a:t>
            </a:r>
            <a:br>
              <a:rPr lang="en-US" sz="1100" kern="0" dirty="0">
                <a:solidFill>
                  <a:schemeClr val="bg1"/>
                </a:solidFill>
              </a:rPr>
            </a:br>
            <a:r>
              <a:rPr lang="en-US" sz="1100" kern="0" dirty="0">
                <a:solidFill>
                  <a:schemeClr val="bg1"/>
                </a:solidFill>
              </a:rPr>
              <a:t>IP address</a:t>
            </a:r>
          </a:p>
          <a:p>
            <a:pPr marL="129569" lvl="1" indent="-129569" defTabSz="685212">
              <a:lnSpc>
                <a:spcPct val="90000"/>
              </a:lnSpc>
              <a:buFont typeface="Wingdings" panose="05000000000000000000" pitchFamily="2" charset="2"/>
              <a:buChar char="§"/>
            </a:pPr>
            <a:r>
              <a:rPr lang="en-US" sz="1100" kern="0" dirty="0">
                <a:solidFill>
                  <a:schemeClr val="bg1"/>
                </a:solidFill>
              </a:rPr>
              <a:t>Malicious process executed</a:t>
            </a:r>
          </a:p>
        </p:txBody>
      </p:sp>
      <p:sp>
        <p:nvSpPr>
          <p:cNvPr id="14" name="Rectangle 13"/>
          <p:cNvSpPr/>
          <p:nvPr/>
        </p:nvSpPr>
        <p:spPr bwMode="auto">
          <a:xfrm>
            <a:off x="3103609" y="1298680"/>
            <a:ext cx="2855747" cy="18321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0" bIns="107525" numCol="1" spcCol="0" rtlCol="0" fromWordArt="0" anchor="t" anchorCtr="0" forceAA="0" compatLnSpc="1">
            <a:prstTxWarp prst="textNoShape">
              <a:avLst/>
            </a:prstTxWarp>
            <a:noAutofit/>
          </a:bodyPr>
          <a:lstStyle/>
          <a:p>
            <a:pPr marL="0" lvl="1" defTabSz="685212">
              <a:lnSpc>
                <a:spcPct val="90000"/>
              </a:lnSpc>
              <a:defRPr/>
            </a:pPr>
            <a:r>
              <a:rPr lang="en-US" sz="2000" kern="0" dirty="0">
                <a:solidFill>
                  <a:schemeClr val="bg1"/>
                </a:solidFill>
              </a:rPr>
              <a:t>Behavioral analytics</a:t>
            </a:r>
          </a:p>
          <a:p>
            <a:pPr defTabSz="685450">
              <a:lnSpc>
                <a:spcPct val="90000"/>
              </a:lnSpc>
            </a:pPr>
            <a:endParaRPr lang="en-US" sz="1100" kern="0" dirty="0">
              <a:solidFill>
                <a:schemeClr val="bg1"/>
              </a:solidFill>
            </a:endParaRPr>
          </a:p>
          <a:p>
            <a:pPr defTabSz="685450">
              <a:lnSpc>
                <a:spcPct val="90000"/>
              </a:lnSpc>
            </a:pPr>
            <a:r>
              <a:rPr lang="en-US" sz="1100" kern="0" dirty="0">
                <a:solidFill>
                  <a:schemeClr val="bg1"/>
                </a:solidFill>
              </a:rPr>
              <a:t>Looks for known patterns and </a:t>
            </a:r>
            <a:br>
              <a:rPr lang="en-US" sz="1100" kern="0" dirty="0">
                <a:solidFill>
                  <a:schemeClr val="bg1"/>
                </a:solidFill>
              </a:rPr>
            </a:br>
            <a:r>
              <a:rPr lang="en-US" sz="1100" kern="0" dirty="0">
                <a:solidFill>
                  <a:schemeClr val="bg1"/>
                </a:solidFill>
              </a:rPr>
              <a:t>malicious behaviors</a:t>
            </a:r>
          </a:p>
          <a:p>
            <a:pPr defTabSz="685450">
              <a:lnSpc>
                <a:spcPct val="90000"/>
              </a:lnSpc>
            </a:pPr>
            <a:endParaRPr lang="en-US" sz="1100" kern="0" dirty="0">
              <a:solidFill>
                <a:schemeClr val="bg1"/>
              </a:solidFill>
            </a:endParaRPr>
          </a:p>
          <a:p>
            <a:pPr defTabSz="685450">
              <a:lnSpc>
                <a:spcPct val="90000"/>
              </a:lnSpc>
            </a:pPr>
            <a:endParaRPr lang="en-US" sz="1100" kern="0" dirty="0">
              <a:solidFill>
                <a:schemeClr val="bg1"/>
              </a:solidFill>
            </a:endParaRPr>
          </a:p>
          <a:p>
            <a:pPr defTabSz="685450">
              <a:lnSpc>
                <a:spcPct val="90000"/>
              </a:lnSpc>
            </a:pPr>
            <a:r>
              <a:rPr lang="en-US" sz="1100" kern="0" dirty="0">
                <a:solidFill>
                  <a:schemeClr val="bg1"/>
                </a:solidFill>
              </a:rPr>
              <a:t>Examples</a:t>
            </a:r>
          </a:p>
          <a:p>
            <a:pPr marL="129569" lvl="1" indent="-129569" defTabSz="685212">
              <a:lnSpc>
                <a:spcPct val="90000"/>
              </a:lnSpc>
              <a:buFont typeface="Wingdings" panose="05000000000000000000" pitchFamily="2" charset="2"/>
              <a:buChar char="§"/>
            </a:pPr>
            <a:r>
              <a:rPr lang="en-US" sz="1100" kern="0" dirty="0">
                <a:solidFill>
                  <a:schemeClr val="bg1"/>
                </a:solidFill>
              </a:rPr>
              <a:t>Process executed in a suspicious manner</a:t>
            </a:r>
          </a:p>
        </p:txBody>
      </p:sp>
      <p:sp>
        <p:nvSpPr>
          <p:cNvPr id="15" name="Rectangle 14"/>
          <p:cNvSpPr/>
          <p:nvPr/>
        </p:nvSpPr>
        <p:spPr bwMode="auto">
          <a:xfrm>
            <a:off x="6028028" y="1298680"/>
            <a:ext cx="2914864" cy="3428529"/>
          </a:xfrm>
          <a:prstGeom prst="rect">
            <a:avLst/>
          </a:prstGeom>
          <a:solidFill>
            <a:srgbClr val="0070C0"/>
          </a:solidFill>
          <a:ln w="9525" cap="flat" cmpd="sng" algn="ctr">
            <a:noFill/>
            <a:prstDash val="solid"/>
            <a:headEnd type="none" w="med" len="med"/>
            <a:tailEnd type="none" w="med" len="med"/>
          </a:ln>
          <a:effectLst/>
        </p:spPr>
        <p:txBody>
          <a:bodyPr lIns="134387" tIns="107509" rIns="134387" bIns="107509"/>
          <a:lstStyle/>
          <a:p>
            <a:pPr marL="0" lvl="1" defTabSz="685212">
              <a:lnSpc>
                <a:spcPct val="90000"/>
              </a:lnSpc>
              <a:defRPr/>
            </a:pPr>
            <a:r>
              <a:rPr lang="en-US" sz="2000" kern="0" dirty="0">
                <a:solidFill>
                  <a:schemeClr val="bg1"/>
                </a:solidFill>
              </a:rPr>
              <a:t>Anomaly detection</a:t>
            </a:r>
          </a:p>
          <a:p>
            <a:pPr marL="0" lvl="1" defTabSz="685212">
              <a:lnSpc>
                <a:spcPct val="90000"/>
              </a:lnSpc>
            </a:pPr>
            <a:endParaRPr lang="en-US" sz="1100" kern="0" dirty="0">
              <a:solidFill>
                <a:schemeClr val="bg1"/>
              </a:solidFill>
            </a:endParaRPr>
          </a:p>
          <a:p>
            <a:pPr marL="0" lvl="1" defTabSz="685212">
              <a:lnSpc>
                <a:spcPct val="90000"/>
              </a:lnSpc>
            </a:pPr>
            <a:endParaRPr lang="en-US" sz="1100" kern="0" dirty="0">
              <a:solidFill>
                <a:schemeClr val="bg1"/>
              </a:solidFill>
            </a:endParaRPr>
          </a:p>
          <a:p>
            <a:pPr marL="0" lvl="1" defTabSz="685212">
              <a:lnSpc>
                <a:spcPct val="90000"/>
              </a:lnSpc>
            </a:pPr>
            <a:r>
              <a:rPr lang="en-US" sz="1100" kern="0" dirty="0">
                <a:solidFill>
                  <a:schemeClr val="bg1"/>
                </a:solidFill>
              </a:rPr>
              <a:t>Uses statistical profiling to build historical baselines</a:t>
            </a:r>
          </a:p>
          <a:p>
            <a:pPr marL="0" lvl="1" defTabSz="685212">
              <a:lnSpc>
                <a:spcPct val="90000"/>
              </a:lnSpc>
              <a:spcBef>
                <a:spcPts val="441"/>
              </a:spcBef>
            </a:pPr>
            <a:r>
              <a:rPr lang="en-US" sz="1100" kern="0" dirty="0">
                <a:solidFill>
                  <a:schemeClr val="bg1"/>
                </a:solidFill>
              </a:rPr>
              <a:t>Alert on deviations that conform </a:t>
            </a:r>
            <a:br>
              <a:rPr lang="en-US" sz="1100" kern="0" dirty="0">
                <a:solidFill>
                  <a:schemeClr val="bg1"/>
                </a:solidFill>
              </a:rPr>
            </a:br>
            <a:r>
              <a:rPr lang="en-US" sz="1100" kern="0" dirty="0">
                <a:solidFill>
                  <a:schemeClr val="bg1"/>
                </a:solidFill>
              </a:rPr>
              <a:t>to a potential attack vector</a:t>
            </a:r>
          </a:p>
          <a:p>
            <a:pPr marL="0" lvl="1" defTabSz="685212">
              <a:lnSpc>
                <a:spcPct val="90000"/>
              </a:lnSpc>
            </a:pPr>
            <a:endParaRPr lang="en-US" sz="1100" kern="0" dirty="0">
              <a:solidFill>
                <a:schemeClr val="bg1"/>
              </a:solidFill>
            </a:endParaRPr>
          </a:p>
          <a:p>
            <a:pPr marL="0" lvl="1" defTabSz="685212">
              <a:lnSpc>
                <a:spcPct val="90000"/>
              </a:lnSpc>
            </a:pPr>
            <a:endParaRPr lang="en-US" sz="1100" kern="0" dirty="0">
              <a:solidFill>
                <a:schemeClr val="bg1"/>
              </a:solidFill>
            </a:endParaRPr>
          </a:p>
          <a:p>
            <a:pPr marL="0" lvl="1" defTabSz="685212">
              <a:lnSpc>
                <a:spcPct val="90000"/>
              </a:lnSpc>
            </a:pPr>
            <a:r>
              <a:rPr lang="en-US" sz="1100" kern="0" dirty="0">
                <a:solidFill>
                  <a:schemeClr val="bg1"/>
                </a:solidFill>
              </a:rPr>
              <a:t>Example</a:t>
            </a:r>
          </a:p>
          <a:p>
            <a:pPr marL="129569" lvl="1" indent="-129569" defTabSz="685212">
              <a:lnSpc>
                <a:spcPct val="90000"/>
              </a:lnSpc>
              <a:buFont typeface="Wingdings" panose="05000000000000000000" pitchFamily="2" charset="2"/>
              <a:buChar char="§"/>
            </a:pPr>
            <a:r>
              <a:rPr lang="en-US" sz="1100" kern="0" dirty="0">
                <a:solidFill>
                  <a:schemeClr val="bg1"/>
                </a:solidFill>
              </a:rPr>
              <a:t>Remote desktop connections </a:t>
            </a:r>
            <a:br>
              <a:rPr lang="en-US" sz="1100" kern="0" dirty="0">
                <a:solidFill>
                  <a:schemeClr val="bg1"/>
                </a:solidFill>
              </a:rPr>
            </a:br>
            <a:r>
              <a:rPr lang="en-US" sz="1100" kern="0" dirty="0">
                <a:solidFill>
                  <a:schemeClr val="bg1"/>
                </a:solidFill>
              </a:rPr>
              <a:t>to a specific VM typically occur </a:t>
            </a:r>
            <a:br>
              <a:rPr lang="en-US" sz="1100" kern="0" dirty="0">
                <a:solidFill>
                  <a:schemeClr val="bg1"/>
                </a:solidFill>
              </a:rPr>
            </a:br>
            <a:r>
              <a:rPr lang="en-US" sz="1100" kern="0" dirty="0">
                <a:solidFill>
                  <a:schemeClr val="bg1"/>
                </a:solidFill>
              </a:rPr>
              <a:t>5 times a day, today there were </a:t>
            </a:r>
            <a:br>
              <a:rPr lang="en-US" sz="1100" kern="0" dirty="0">
                <a:solidFill>
                  <a:schemeClr val="bg1"/>
                </a:solidFill>
              </a:rPr>
            </a:br>
            <a:r>
              <a:rPr lang="en-US" sz="1100" kern="0" dirty="0">
                <a:solidFill>
                  <a:schemeClr val="bg1"/>
                </a:solidFill>
              </a:rPr>
              <a:t>100 connection attempts</a:t>
            </a:r>
          </a:p>
        </p:txBody>
      </p:sp>
    </p:spTree>
    <p:extLst>
      <p:ext uri="{BB962C8B-B14F-4D97-AF65-F5344CB8AC3E}">
        <p14:creationId xmlns:p14="http://schemas.microsoft.com/office/powerpoint/2010/main" val="40572859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E02903-A239-8341-8C82-E035A362AE49}"/>
              </a:ext>
            </a:extLst>
          </p:cNvPr>
          <p:cNvSpPr/>
          <p:nvPr/>
        </p:nvSpPr>
        <p:spPr>
          <a:xfrm>
            <a:off x="251520" y="3579862"/>
            <a:ext cx="8424936" cy="1089529"/>
          </a:xfrm>
          <a:prstGeom prst="rect">
            <a:avLst/>
          </a:prstGeom>
        </p:spPr>
        <p:txBody>
          <a:bodyPr wrap="square">
            <a:spAutoFit/>
          </a:bodyPr>
          <a:lstStyle/>
          <a:p>
            <a:pPr lvl="0" defTabSz="508623">
              <a:lnSpc>
                <a:spcPct val="90000"/>
              </a:lnSpc>
            </a:pPr>
            <a:r>
              <a:rPr lang="en-US" sz="4000" spc="-150" dirty="0">
                <a:gradFill>
                  <a:gsLst>
                    <a:gs pos="56637">
                      <a:srgbClr val="FFFFFF"/>
                    </a:gs>
                    <a:gs pos="33000">
                      <a:srgbClr val="FFFFFF"/>
                    </a:gs>
                  </a:gsLst>
                  <a:lin ang="5400000" scaled="1"/>
                </a:gradFill>
                <a:latin typeface="Segoe UI Light"/>
              </a:rPr>
              <a:t>Demo</a:t>
            </a:r>
          </a:p>
          <a:p>
            <a:pPr lvl="0" defTabSz="508623">
              <a:lnSpc>
                <a:spcPct val="90000"/>
              </a:lnSpc>
            </a:pPr>
            <a:r>
              <a:rPr lang="en-US" sz="3200" spc="-150" dirty="0">
                <a:gradFill>
                  <a:gsLst>
                    <a:gs pos="56637">
                      <a:srgbClr val="FFFFFF"/>
                    </a:gs>
                    <a:gs pos="33000">
                      <a:srgbClr val="FFFFFF"/>
                    </a:gs>
                  </a:gsLst>
                  <a:lin ang="5400000" scaled="1"/>
                </a:gradFill>
                <a:latin typeface="Segoe UI Light"/>
              </a:rPr>
              <a:t>Security Incident </a:t>
            </a:r>
          </a:p>
        </p:txBody>
      </p:sp>
    </p:spTree>
    <p:extLst>
      <p:ext uri="{BB962C8B-B14F-4D97-AF65-F5344CB8AC3E}">
        <p14:creationId xmlns:p14="http://schemas.microsoft.com/office/powerpoint/2010/main" val="1993902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E7831-1A08-CC42-8890-1727FDD385BB}"/>
              </a:ext>
            </a:extLst>
          </p:cNvPr>
          <p:cNvSpPr>
            <a:spLocks noGrp="1"/>
          </p:cNvSpPr>
          <p:nvPr>
            <p:ph type="title"/>
          </p:nvPr>
        </p:nvSpPr>
        <p:spPr/>
        <p:txBody>
          <a:bodyPr/>
          <a:lstStyle/>
          <a:p>
            <a:pPr algn="l"/>
            <a:r>
              <a:rPr lang="en-US" dirty="0"/>
              <a:t>Creating Custom Alerts</a:t>
            </a:r>
          </a:p>
        </p:txBody>
      </p:sp>
      <p:sp>
        <p:nvSpPr>
          <p:cNvPr id="8" name="Text Placeholder 2">
            <a:extLst>
              <a:ext uri="{FF2B5EF4-FFF2-40B4-BE49-F238E27FC236}">
                <a16:creationId xmlns:a16="http://schemas.microsoft.com/office/drawing/2014/main" id="{283D9F17-0882-3646-A9E5-D95FB79F5A50}"/>
              </a:ext>
            </a:extLst>
          </p:cNvPr>
          <p:cNvSpPr>
            <a:spLocks noGrp="1"/>
          </p:cNvSpPr>
          <p:nvPr>
            <p:ph type="body" sz="quarter" idx="10"/>
          </p:nvPr>
        </p:nvSpPr>
        <p:spPr>
          <a:xfrm>
            <a:off x="457200" y="1563688"/>
            <a:ext cx="8229600" cy="2663825"/>
          </a:xfrm>
        </p:spPr>
        <p:txBody>
          <a:bodyPr>
            <a:normAutofit/>
          </a:bodyPr>
          <a:lstStyle/>
          <a:p>
            <a:pPr marL="490588">
              <a:buFont typeface="Wingdings" panose="05000000000000000000" pitchFamily="2" charset="2"/>
              <a:buChar char="ü"/>
            </a:pPr>
            <a:endParaRPr lang="en-AU" sz="1600" dirty="0"/>
          </a:p>
          <a:p>
            <a:pPr marL="490588">
              <a:buFont typeface="Wingdings" panose="05000000000000000000" pitchFamily="2" charset="2"/>
              <a:buChar char="ü"/>
            </a:pPr>
            <a:r>
              <a:rPr lang="en-AU" sz="1600" dirty="0"/>
              <a:t>In a preview</a:t>
            </a:r>
          </a:p>
          <a:p>
            <a:pPr marL="490588">
              <a:buFont typeface="Wingdings" panose="05000000000000000000" pitchFamily="2" charset="2"/>
              <a:buChar char="ü"/>
            </a:pPr>
            <a:r>
              <a:rPr lang="en-AU" sz="1600" dirty="0"/>
              <a:t>Custom alert rules in Security </a:t>
            </a:r>
            <a:r>
              <a:rPr lang="en-AU" sz="1600" dirty="0" err="1"/>
              <a:t>Center</a:t>
            </a:r>
            <a:r>
              <a:rPr lang="en-AU" sz="1600" dirty="0"/>
              <a:t> allows to define new security alerts based on data that is already collected from environment </a:t>
            </a:r>
          </a:p>
          <a:p>
            <a:pPr marL="490588">
              <a:buFont typeface="Wingdings" panose="05000000000000000000" pitchFamily="2" charset="2"/>
              <a:buChar char="ü"/>
            </a:pPr>
            <a:r>
              <a:rPr lang="en-AU" sz="1600" dirty="0"/>
              <a:t>You can create queries, and the result of these queries can be used as criteria for the custom rule, and once this criteria is matched, the rule is executed</a:t>
            </a:r>
          </a:p>
          <a:p>
            <a:pPr marL="490588">
              <a:buFont typeface="Wingdings" panose="05000000000000000000" pitchFamily="2" charset="2"/>
              <a:buChar char="ü"/>
            </a:pPr>
            <a:r>
              <a:rPr lang="en-AU" sz="1600" dirty="0"/>
              <a:t>You can use computers security events, partner's security solution logs or data ingested using APIs to create your custom queries</a:t>
            </a:r>
          </a:p>
          <a:p>
            <a:pPr marL="147688" indent="0">
              <a:buNone/>
            </a:pPr>
            <a:endParaRPr lang="en-AU" sz="1600" dirty="0"/>
          </a:p>
        </p:txBody>
      </p:sp>
    </p:spTree>
    <p:extLst>
      <p:ext uri="{BB962C8B-B14F-4D97-AF65-F5344CB8AC3E}">
        <p14:creationId xmlns:p14="http://schemas.microsoft.com/office/powerpoint/2010/main" val="3950299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E02903-A239-8341-8C82-E035A362AE49}"/>
              </a:ext>
            </a:extLst>
          </p:cNvPr>
          <p:cNvSpPr/>
          <p:nvPr/>
        </p:nvSpPr>
        <p:spPr>
          <a:xfrm>
            <a:off x="251520" y="3579862"/>
            <a:ext cx="8424936" cy="1089529"/>
          </a:xfrm>
          <a:prstGeom prst="rect">
            <a:avLst/>
          </a:prstGeom>
        </p:spPr>
        <p:txBody>
          <a:bodyPr wrap="square">
            <a:spAutoFit/>
          </a:bodyPr>
          <a:lstStyle/>
          <a:p>
            <a:pPr lvl="0" defTabSz="508623">
              <a:lnSpc>
                <a:spcPct val="90000"/>
              </a:lnSpc>
            </a:pPr>
            <a:r>
              <a:rPr lang="en-US" sz="4000" spc="-150" dirty="0">
                <a:gradFill>
                  <a:gsLst>
                    <a:gs pos="56637">
                      <a:srgbClr val="FFFFFF"/>
                    </a:gs>
                    <a:gs pos="33000">
                      <a:srgbClr val="FFFFFF"/>
                    </a:gs>
                  </a:gsLst>
                  <a:lin ang="5400000" scaled="1"/>
                </a:gradFill>
                <a:latin typeface="Segoe UI Light"/>
              </a:rPr>
              <a:t>Demo</a:t>
            </a:r>
          </a:p>
          <a:p>
            <a:pPr lvl="0" defTabSz="508623">
              <a:lnSpc>
                <a:spcPct val="90000"/>
              </a:lnSpc>
            </a:pPr>
            <a:r>
              <a:rPr lang="en-US" sz="3200" spc="-150" dirty="0">
                <a:gradFill>
                  <a:gsLst>
                    <a:gs pos="56637">
                      <a:srgbClr val="FFFFFF"/>
                    </a:gs>
                    <a:gs pos="33000">
                      <a:srgbClr val="FFFFFF"/>
                    </a:gs>
                  </a:gsLst>
                  <a:lin ang="5400000" scaled="1"/>
                </a:gradFill>
                <a:latin typeface="Segoe UI Light"/>
              </a:rPr>
              <a:t>Custom security Incident </a:t>
            </a:r>
          </a:p>
        </p:txBody>
      </p:sp>
    </p:spTree>
    <p:extLst>
      <p:ext uri="{BB962C8B-B14F-4D97-AF65-F5344CB8AC3E}">
        <p14:creationId xmlns:p14="http://schemas.microsoft.com/office/powerpoint/2010/main" val="1736104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E7831-1A08-CC42-8890-1727FDD385BB}"/>
              </a:ext>
            </a:extLst>
          </p:cNvPr>
          <p:cNvSpPr>
            <a:spLocks noGrp="1"/>
          </p:cNvSpPr>
          <p:nvPr>
            <p:ph type="title"/>
          </p:nvPr>
        </p:nvSpPr>
        <p:spPr/>
        <p:txBody>
          <a:bodyPr/>
          <a:lstStyle/>
          <a:p>
            <a:pPr algn="l"/>
            <a:r>
              <a:rPr lang="en-US" dirty="0"/>
              <a:t>Threat Intelligence in Security Center</a:t>
            </a:r>
          </a:p>
        </p:txBody>
      </p:sp>
      <p:sp>
        <p:nvSpPr>
          <p:cNvPr id="8" name="Text Placeholder 2">
            <a:extLst>
              <a:ext uri="{FF2B5EF4-FFF2-40B4-BE49-F238E27FC236}">
                <a16:creationId xmlns:a16="http://schemas.microsoft.com/office/drawing/2014/main" id="{283D9F17-0882-3646-A9E5-D95FB79F5A50}"/>
              </a:ext>
            </a:extLst>
          </p:cNvPr>
          <p:cNvSpPr>
            <a:spLocks noGrp="1"/>
          </p:cNvSpPr>
          <p:nvPr>
            <p:ph type="body" sz="quarter" idx="10"/>
          </p:nvPr>
        </p:nvSpPr>
        <p:spPr>
          <a:xfrm>
            <a:off x="457200" y="1563688"/>
            <a:ext cx="8229600" cy="2663825"/>
          </a:xfrm>
        </p:spPr>
        <p:txBody>
          <a:bodyPr>
            <a:normAutofit/>
          </a:bodyPr>
          <a:lstStyle/>
          <a:p>
            <a:pPr marL="490588">
              <a:buFont typeface="Wingdings" panose="05000000000000000000" pitchFamily="2" charset="2"/>
              <a:buChar char="ü"/>
            </a:pPr>
            <a:endParaRPr lang="en-AU" sz="1600" dirty="0"/>
          </a:p>
          <a:p>
            <a:pPr marL="490588">
              <a:buFont typeface="Wingdings" panose="05000000000000000000" pitchFamily="2" charset="2"/>
              <a:buChar char="ü"/>
            </a:pPr>
            <a:r>
              <a:rPr lang="en-AU" sz="1600" dirty="0"/>
              <a:t>By using the threat intelligence option available in Security </a:t>
            </a:r>
            <a:r>
              <a:rPr lang="en-AU" sz="1600" dirty="0" err="1"/>
              <a:t>Center</a:t>
            </a:r>
            <a:r>
              <a:rPr lang="en-AU" sz="1600" dirty="0"/>
              <a:t>, IT administrators can identify security threats against the environment</a:t>
            </a:r>
          </a:p>
          <a:p>
            <a:pPr marL="490588">
              <a:buFont typeface="Wingdings" panose="05000000000000000000" pitchFamily="2" charset="2"/>
              <a:buChar char="ü"/>
            </a:pPr>
            <a:endParaRPr lang="en-AU" sz="1600" dirty="0"/>
          </a:p>
          <a:p>
            <a:pPr marL="490588">
              <a:buFont typeface="Wingdings" panose="05000000000000000000" pitchFamily="2" charset="2"/>
              <a:buChar char="ü"/>
            </a:pPr>
            <a:r>
              <a:rPr lang="en-AU" sz="1600" dirty="0"/>
              <a:t>Scenario: computers can become nodes in a botnet when attackers illicitly install malware that secretly connects the computer to the command and control. Threat intelligence can also identify potential threats coming from underground communication channels, such as the dark web</a:t>
            </a:r>
          </a:p>
          <a:p>
            <a:pPr marL="490588">
              <a:buFont typeface="Wingdings" panose="05000000000000000000" pitchFamily="2" charset="2"/>
              <a:buChar char="ü"/>
            </a:pPr>
            <a:endParaRPr lang="en-AU" sz="1600" dirty="0"/>
          </a:p>
        </p:txBody>
      </p:sp>
    </p:spTree>
    <p:extLst>
      <p:ext uri="{BB962C8B-B14F-4D97-AF65-F5344CB8AC3E}">
        <p14:creationId xmlns:p14="http://schemas.microsoft.com/office/powerpoint/2010/main" val="2170650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p:txBody>
          <a:bodyPr>
            <a:normAutofit/>
          </a:bodyPr>
          <a:lstStyle/>
          <a:p>
            <a:r>
              <a:rPr lang="en-US" b="1" dirty="0"/>
              <a:t>Secure your cloud like a master</a:t>
            </a:r>
            <a:r>
              <a:rPr lang="en-US" b="1"/>
              <a:t>. </a:t>
            </a:r>
            <a:br>
              <a:rPr lang="en-US" b="1"/>
            </a:br>
            <a:r>
              <a:rPr lang="en-US" b="1"/>
              <a:t>Deep </a:t>
            </a:r>
            <a:r>
              <a:rPr lang="en-US" b="1" dirty="0"/>
              <a:t>dive into Azure Security Center </a:t>
            </a:r>
          </a:p>
        </p:txBody>
      </p:sp>
      <p:sp>
        <p:nvSpPr>
          <p:cNvPr id="3" name="TextBox 2">
            <a:extLst>
              <a:ext uri="{FF2B5EF4-FFF2-40B4-BE49-F238E27FC236}">
                <a16:creationId xmlns:a16="http://schemas.microsoft.com/office/drawing/2014/main" id="{C80D050E-CE3E-1E4A-ABDF-BBEE4618A1E1}"/>
              </a:ext>
            </a:extLst>
          </p:cNvPr>
          <p:cNvSpPr txBox="1"/>
          <p:nvPr/>
        </p:nvSpPr>
        <p:spPr>
          <a:xfrm>
            <a:off x="6768438" y="4225636"/>
            <a:ext cx="2111154" cy="584775"/>
          </a:xfrm>
          <a:prstGeom prst="rect">
            <a:avLst/>
          </a:prstGeom>
          <a:noFill/>
        </p:spPr>
        <p:txBody>
          <a:bodyPr wrap="none" rtlCol="0">
            <a:spAutoFit/>
          </a:bodyPr>
          <a:lstStyle/>
          <a:p>
            <a:pPr algn="r"/>
            <a:r>
              <a:rPr lang="en-US" sz="1600" dirty="0"/>
              <a:t>Viktorija Almazova</a:t>
            </a:r>
          </a:p>
          <a:p>
            <a:pPr algn="r"/>
            <a:r>
              <a:rPr lang="en-US" sz="1600" dirty="0"/>
              <a:t>Cloudworks</a:t>
            </a:r>
            <a:endParaRPr lang="nb-NO" sz="1600" dirty="0"/>
          </a:p>
        </p:txBody>
      </p:sp>
    </p:spTree>
    <p:extLst>
      <p:ext uri="{BB962C8B-B14F-4D97-AF65-F5344CB8AC3E}">
        <p14:creationId xmlns:p14="http://schemas.microsoft.com/office/powerpoint/2010/main" val="4130912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E02903-A239-8341-8C82-E035A362AE49}"/>
              </a:ext>
            </a:extLst>
          </p:cNvPr>
          <p:cNvSpPr/>
          <p:nvPr/>
        </p:nvSpPr>
        <p:spPr>
          <a:xfrm>
            <a:off x="251520" y="3579862"/>
            <a:ext cx="8424936" cy="1089529"/>
          </a:xfrm>
          <a:prstGeom prst="rect">
            <a:avLst/>
          </a:prstGeom>
        </p:spPr>
        <p:txBody>
          <a:bodyPr wrap="square">
            <a:spAutoFit/>
          </a:bodyPr>
          <a:lstStyle/>
          <a:p>
            <a:pPr lvl="0" defTabSz="508623">
              <a:lnSpc>
                <a:spcPct val="90000"/>
              </a:lnSpc>
            </a:pPr>
            <a:r>
              <a:rPr lang="en-US" sz="4000" spc="-150" dirty="0">
                <a:gradFill>
                  <a:gsLst>
                    <a:gs pos="56637">
                      <a:srgbClr val="FFFFFF"/>
                    </a:gs>
                    <a:gs pos="33000">
                      <a:srgbClr val="FFFFFF"/>
                    </a:gs>
                  </a:gsLst>
                  <a:lin ang="5400000" scaled="1"/>
                </a:gradFill>
                <a:latin typeface="Segoe UI Light"/>
              </a:rPr>
              <a:t>Demo</a:t>
            </a:r>
          </a:p>
          <a:p>
            <a:pPr lvl="0" defTabSz="508623">
              <a:lnSpc>
                <a:spcPct val="90000"/>
              </a:lnSpc>
            </a:pPr>
            <a:r>
              <a:rPr lang="en-US" sz="3200" spc="-150" dirty="0">
                <a:gradFill>
                  <a:gsLst>
                    <a:gs pos="56637">
                      <a:srgbClr val="FFFFFF"/>
                    </a:gs>
                    <a:gs pos="33000">
                      <a:srgbClr val="FFFFFF"/>
                    </a:gs>
                  </a:gsLst>
                  <a:lin ang="5400000" scaled="1"/>
                </a:gradFill>
                <a:latin typeface="Segoe UI Light"/>
              </a:rPr>
              <a:t>Azure Security Center Dashboard</a:t>
            </a:r>
          </a:p>
        </p:txBody>
      </p:sp>
      <p:pic>
        <p:nvPicPr>
          <p:cNvPr id="2" name="Picture 1">
            <a:extLst>
              <a:ext uri="{FF2B5EF4-FFF2-40B4-BE49-F238E27FC236}">
                <a16:creationId xmlns:a16="http://schemas.microsoft.com/office/drawing/2014/main" id="{56326F70-FA2E-D04F-884C-3C476CAA1CEE}"/>
              </a:ext>
            </a:extLst>
          </p:cNvPr>
          <p:cNvPicPr>
            <a:picLocks noChangeAspect="1"/>
          </p:cNvPicPr>
          <p:nvPr/>
        </p:nvPicPr>
        <p:blipFill>
          <a:blip r:embed="rId2"/>
          <a:stretch>
            <a:fillRect/>
          </a:stretch>
        </p:blipFill>
        <p:spPr>
          <a:xfrm>
            <a:off x="0" y="123478"/>
            <a:ext cx="9144000" cy="4814379"/>
          </a:xfrm>
          <a:prstGeom prst="rect">
            <a:avLst/>
          </a:prstGeom>
        </p:spPr>
      </p:pic>
    </p:spTree>
    <p:extLst>
      <p:ext uri="{BB962C8B-B14F-4D97-AF65-F5344CB8AC3E}">
        <p14:creationId xmlns:p14="http://schemas.microsoft.com/office/powerpoint/2010/main" val="1694325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E7831-1A08-CC42-8890-1727FDD385BB}"/>
              </a:ext>
            </a:extLst>
          </p:cNvPr>
          <p:cNvSpPr>
            <a:spLocks noGrp="1"/>
          </p:cNvSpPr>
          <p:nvPr>
            <p:ph type="title"/>
          </p:nvPr>
        </p:nvSpPr>
        <p:spPr/>
        <p:txBody>
          <a:bodyPr/>
          <a:lstStyle/>
          <a:p>
            <a:pPr algn="l"/>
            <a:r>
              <a:rPr lang="en-US" dirty="0"/>
              <a:t>Security Playbooks</a:t>
            </a:r>
          </a:p>
        </p:txBody>
      </p:sp>
      <p:sp>
        <p:nvSpPr>
          <p:cNvPr id="8" name="Text Placeholder 2">
            <a:extLst>
              <a:ext uri="{FF2B5EF4-FFF2-40B4-BE49-F238E27FC236}">
                <a16:creationId xmlns:a16="http://schemas.microsoft.com/office/drawing/2014/main" id="{283D9F17-0882-3646-A9E5-D95FB79F5A50}"/>
              </a:ext>
            </a:extLst>
          </p:cNvPr>
          <p:cNvSpPr>
            <a:spLocks noGrp="1"/>
          </p:cNvSpPr>
          <p:nvPr>
            <p:ph type="body" sz="quarter" idx="10"/>
          </p:nvPr>
        </p:nvSpPr>
        <p:spPr>
          <a:xfrm>
            <a:off x="457200" y="1563688"/>
            <a:ext cx="8229600" cy="2663825"/>
          </a:xfrm>
        </p:spPr>
        <p:txBody>
          <a:bodyPr>
            <a:normAutofit/>
          </a:bodyPr>
          <a:lstStyle/>
          <a:p>
            <a:pPr marL="490588">
              <a:buFont typeface="Wingdings" panose="05000000000000000000" pitchFamily="2" charset="2"/>
              <a:buChar char="ü"/>
            </a:pPr>
            <a:endParaRPr lang="en-AU" sz="1600" dirty="0"/>
          </a:p>
          <a:p>
            <a:pPr marL="490588">
              <a:buFont typeface="Wingdings" panose="05000000000000000000" pitchFamily="2" charset="2"/>
              <a:buChar char="ü"/>
            </a:pPr>
            <a:r>
              <a:rPr lang="en-AU" sz="1600" dirty="0"/>
              <a:t>Security playbook is a collection of procedures that can be executed from Security </a:t>
            </a:r>
            <a:r>
              <a:rPr lang="en-AU" sz="1600" dirty="0" err="1"/>
              <a:t>Center</a:t>
            </a:r>
            <a:r>
              <a:rPr lang="en-AU" sz="1600" dirty="0"/>
              <a:t> once a certain playbook is triggered from selected alert</a:t>
            </a:r>
          </a:p>
          <a:p>
            <a:pPr marL="490588">
              <a:buFont typeface="Wingdings" panose="05000000000000000000" pitchFamily="2" charset="2"/>
              <a:buChar char="ü"/>
            </a:pPr>
            <a:endParaRPr lang="en-AU" sz="1600" dirty="0"/>
          </a:p>
          <a:p>
            <a:pPr marL="490588">
              <a:buFont typeface="Wingdings" panose="05000000000000000000" pitchFamily="2" charset="2"/>
              <a:buChar char="ü"/>
            </a:pPr>
            <a:r>
              <a:rPr lang="en-AU" sz="1600" dirty="0"/>
              <a:t>Security playbook can help to automate and orchestrate your response to a specific security alert detected by Security </a:t>
            </a:r>
            <a:r>
              <a:rPr lang="en-AU" sz="1600" dirty="0" err="1"/>
              <a:t>Center</a:t>
            </a:r>
            <a:r>
              <a:rPr lang="en-AU" sz="1600" dirty="0"/>
              <a:t>. Security Playbooks in Security </a:t>
            </a:r>
            <a:r>
              <a:rPr lang="en-AU" sz="1600" dirty="0" err="1"/>
              <a:t>Center</a:t>
            </a:r>
            <a:r>
              <a:rPr lang="en-AU" sz="1600" dirty="0"/>
              <a:t> are based on Azure Logic Apps</a:t>
            </a:r>
          </a:p>
        </p:txBody>
      </p:sp>
    </p:spTree>
    <p:extLst>
      <p:ext uri="{BB962C8B-B14F-4D97-AF65-F5344CB8AC3E}">
        <p14:creationId xmlns:p14="http://schemas.microsoft.com/office/powerpoint/2010/main" val="3478811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E02903-A239-8341-8C82-E035A362AE49}"/>
              </a:ext>
            </a:extLst>
          </p:cNvPr>
          <p:cNvSpPr/>
          <p:nvPr/>
        </p:nvSpPr>
        <p:spPr>
          <a:xfrm>
            <a:off x="251520" y="3579862"/>
            <a:ext cx="8424936" cy="1089529"/>
          </a:xfrm>
          <a:prstGeom prst="rect">
            <a:avLst/>
          </a:prstGeom>
        </p:spPr>
        <p:txBody>
          <a:bodyPr wrap="square">
            <a:spAutoFit/>
          </a:bodyPr>
          <a:lstStyle/>
          <a:p>
            <a:pPr lvl="0" defTabSz="508623">
              <a:lnSpc>
                <a:spcPct val="90000"/>
              </a:lnSpc>
            </a:pPr>
            <a:r>
              <a:rPr lang="en-US" sz="4000" spc="-150" dirty="0">
                <a:gradFill>
                  <a:gsLst>
                    <a:gs pos="56637">
                      <a:srgbClr val="FFFFFF"/>
                    </a:gs>
                    <a:gs pos="33000">
                      <a:srgbClr val="FFFFFF"/>
                    </a:gs>
                  </a:gsLst>
                  <a:lin ang="5400000" scaled="1"/>
                </a:gradFill>
                <a:latin typeface="Segoe UI Light"/>
              </a:rPr>
              <a:t>Demo</a:t>
            </a:r>
          </a:p>
          <a:p>
            <a:pPr lvl="0" defTabSz="508623">
              <a:lnSpc>
                <a:spcPct val="90000"/>
              </a:lnSpc>
            </a:pPr>
            <a:r>
              <a:rPr lang="en-US" sz="3200" spc="-150" dirty="0">
                <a:gradFill>
                  <a:gsLst>
                    <a:gs pos="56637">
                      <a:srgbClr val="FFFFFF"/>
                    </a:gs>
                    <a:gs pos="33000">
                      <a:srgbClr val="FFFFFF"/>
                    </a:gs>
                  </a:gsLst>
                  <a:lin ang="5400000" scaled="1"/>
                </a:gradFill>
                <a:latin typeface="Segoe UI Light"/>
              </a:rPr>
              <a:t>Security Playbooks</a:t>
            </a:r>
          </a:p>
        </p:txBody>
      </p:sp>
    </p:spTree>
    <p:extLst>
      <p:ext uri="{BB962C8B-B14F-4D97-AF65-F5344CB8AC3E}">
        <p14:creationId xmlns:p14="http://schemas.microsoft.com/office/powerpoint/2010/main" val="3255601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E7831-1A08-CC42-8890-1727FDD385BB}"/>
              </a:ext>
            </a:extLst>
          </p:cNvPr>
          <p:cNvSpPr>
            <a:spLocks noGrp="1"/>
          </p:cNvSpPr>
          <p:nvPr>
            <p:ph type="title"/>
          </p:nvPr>
        </p:nvSpPr>
        <p:spPr>
          <a:xfrm>
            <a:off x="492062" y="2283718"/>
            <a:ext cx="8229600" cy="914400"/>
          </a:xfrm>
        </p:spPr>
        <p:txBody>
          <a:bodyPr/>
          <a:lstStyle/>
          <a:p>
            <a:pPr algn="l"/>
            <a:r>
              <a:rPr lang="en-US" dirty="0"/>
              <a:t>Thanks!</a:t>
            </a:r>
          </a:p>
        </p:txBody>
      </p:sp>
      <p:pic>
        <p:nvPicPr>
          <p:cNvPr id="6" name="Picture 5">
            <a:extLst>
              <a:ext uri="{FF2B5EF4-FFF2-40B4-BE49-F238E27FC236}">
                <a16:creationId xmlns:a16="http://schemas.microsoft.com/office/drawing/2014/main" id="{AFB0B216-1AC1-FB46-9C3B-C893D5CAF2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269" y="843558"/>
            <a:ext cx="3214393" cy="39572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0664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Resources</a:t>
            </a:r>
          </a:p>
        </p:txBody>
      </p:sp>
      <p:sp>
        <p:nvSpPr>
          <p:cNvPr id="3" name="Plassholder for tekst 2"/>
          <p:cNvSpPr>
            <a:spLocks noGrp="1"/>
          </p:cNvSpPr>
          <p:nvPr>
            <p:ph type="body" sz="quarter" idx="10"/>
          </p:nvPr>
        </p:nvSpPr>
        <p:spPr/>
        <p:txBody>
          <a:bodyPr/>
          <a:lstStyle/>
          <a:p>
            <a:pPr marL="0" indent="0" algn="ctr">
              <a:buNone/>
            </a:pPr>
            <a:r>
              <a:rPr lang="nb-NO" dirty="0"/>
              <a:t>Slides and demos from the conference will be available at github.com/nordicinfrastructureconference/2018 (bit.ly/2y7JhA3)</a:t>
            </a:r>
          </a:p>
        </p:txBody>
      </p:sp>
    </p:spTree>
    <p:extLst>
      <p:ext uri="{BB962C8B-B14F-4D97-AF65-F5344CB8AC3E}">
        <p14:creationId xmlns:p14="http://schemas.microsoft.com/office/powerpoint/2010/main" val="585670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C5FA-F46B-3C41-8E32-2E9D2B3CF6B9}"/>
              </a:ext>
            </a:extLst>
          </p:cNvPr>
          <p:cNvSpPr>
            <a:spLocks noGrp="1"/>
          </p:cNvSpPr>
          <p:nvPr>
            <p:ph type="title"/>
          </p:nvPr>
        </p:nvSpPr>
        <p:spPr/>
        <p:txBody>
          <a:bodyPr/>
          <a:lstStyle/>
          <a:p>
            <a:pPr algn="l"/>
            <a:r>
              <a:rPr lang="en-US" dirty="0"/>
              <a:t>Azure Security Center</a:t>
            </a:r>
            <a:endParaRPr lang="nb-NO" dirty="0"/>
          </a:p>
        </p:txBody>
      </p:sp>
      <p:sp>
        <p:nvSpPr>
          <p:cNvPr id="3" name="Text Placeholder 2">
            <a:extLst>
              <a:ext uri="{FF2B5EF4-FFF2-40B4-BE49-F238E27FC236}">
                <a16:creationId xmlns:a16="http://schemas.microsoft.com/office/drawing/2014/main" id="{1FAD520B-ED9A-9F49-933A-6CE463A68D1A}"/>
              </a:ext>
            </a:extLst>
          </p:cNvPr>
          <p:cNvSpPr>
            <a:spLocks noGrp="1"/>
          </p:cNvSpPr>
          <p:nvPr>
            <p:ph type="body" sz="quarter" idx="10"/>
          </p:nvPr>
        </p:nvSpPr>
        <p:spPr/>
        <p:txBody>
          <a:bodyPr>
            <a:normAutofit/>
          </a:bodyPr>
          <a:lstStyle/>
          <a:p>
            <a:pPr marL="490588">
              <a:buFont typeface="Wingdings" panose="05000000000000000000" pitchFamily="2" charset="2"/>
              <a:buChar char="ü"/>
            </a:pPr>
            <a:endParaRPr lang="en-US" sz="2200" dirty="0"/>
          </a:p>
          <a:p>
            <a:pPr marL="490588">
              <a:buFont typeface="Wingdings" panose="05000000000000000000" pitchFamily="2" charset="2"/>
              <a:buChar char="ü"/>
            </a:pPr>
            <a:endParaRPr lang="en-US" sz="2200" dirty="0"/>
          </a:p>
          <a:p>
            <a:pPr marL="490588">
              <a:buFont typeface="Wingdings" panose="05000000000000000000" pitchFamily="2" charset="2"/>
              <a:buChar char="ü"/>
            </a:pPr>
            <a:r>
              <a:rPr lang="en-US" sz="2200" dirty="0"/>
              <a:t>Gain visibility and control into Azure infrastructure</a:t>
            </a:r>
          </a:p>
          <a:p>
            <a:pPr marL="490588">
              <a:buFont typeface="Wingdings" panose="05000000000000000000" pitchFamily="2" charset="2"/>
              <a:buChar char="ü"/>
            </a:pPr>
            <a:r>
              <a:rPr lang="en-US" sz="2200" dirty="0"/>
              <a:t>Monitor security also for on-premises machines</a:t>
            </a:r>
          </a:p>
          <a:p>
            <a:pPr marL="490588">
              <a:buFont typeface="Wingdings" panose="05000000000000000000" pitchFamily="2" charset="2"/>
              <a:buChar char="ü"/>
            </a:pPr>
            <a:r>
              <a:rPr lang="en-US" sz="2200" dirty="0"/>
              <a:t>Integrate 3</a:t>
            </a:r>
            <a:r>
              <a:rPr lang="en-US" sz="2200" baseline="30000" dirty="0"/>
              <a:t>rd</a:t>
            </a:r>
            <a:r>
              <a:rPr lang="en-US" sz="2200" dirty="0"/>
              <a:t> party partner solutions</a:t>
            </a:r>
          </a:p>
          <a:p>
            <a:pPr marL="490588">
              <a:buFont typeface="Wingdings" panose="05000000000000000000" pitchFamily="2" charset="2"/>
              <a:buChar char="ü"/>
            </a:pPr>
            <a:r>
              <a:rPr lang="en-US" sz="2200" dirty="0"/>
              <a:t>Detect attacks on resources deployed in the environment</a:t>
            </a:r>
          </a:p>
          <a:p>
            <a:pPr marL="490588">
              <a:buFont typeface="Wingdings" panose="05000000000000000000" pitchFamily="2" charset="2"/>
              <a:buChar char="ü"/>
            </a:pPr>
            <a:endParaRPr lang="en-US" sz="2200" dirty="0"/>
          </a:p>
          <a:p>
            <a:endParaRPr lang="en-US" dirty="0"/>
          </a:p>
        </p:txBody>
      </p:sp>
      <p:pic>
        <p:nvPicPr>
          <p:cNvPr id="7" name="Picture 6">
            <a:extLst>
              <a:ext uri="{FF2B5EF4-FFF2-40B4-BE49-F238E27FC236}">
                <a16:creationId xmlns:a16="http://schemas.microsoft.com/office/drawing/2014/main" id="{58B6AEB1-A35C-DB43-B4DC-293D433A4515}"/>
              </a:ext>
            </a:extLst>
          </p:cNvPr>
          <p:cNvPicPr>
            <a:picLocks noChangeAspect="1"/>
          </p:cNvPicPr>
          <p:nvPr/>
        </p:nvPicPr>
        <p:blipFill>
          <a:blip r:embed="rId3"/>
          <a:stretch>
            <a:fillRect/>
          </a:stretch>
        </p:blipFill>
        <p:spPr>
          <a:xfrm>
            <a:off x="5940152" y="472976"/>
            <a:ext cx="3810000" cy="1993900"/>
          </a:xfrm>
          <a:prstGeom prst="rect">
            <a:avLst/>
          </a:prstGeom>
        </p:spPr>
      </p:pic>
    </p:spTree>
    <p:extLst>
      <p:ext uri="{BB962C8B-B14F-4D97-AF65-F5344CB8AC3E}">
        <p14:creationId xmlns:p14="http://schemas.microsoft.com/office/powerpoint/2010/main" val="4003572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C5FA-F46B-3C41-8E32-2E9D2B3CF6B9}"/>
              </a:ext>
            </a:extLst>
          </p:cNvPr>
          <p:cNvSpPr>
            <a:spLocks noGrp="1"/>
          </p:cNvSpPr>
          <p:nvPr>
            <p:ph type="title"/>
          </p:nvPr>
        </p:nvSpPr>
        <p:spPr/>
        <p:txBody>
          <a:bodyPr/>
          <a:lstStyle/>
          <a:p>
            <a:r>
              <a:rPr lang="en-US" dirty="0"/>
              <a:t>Azure Security Center: pricing</a:t>
            </a:r>
            <a:endParaRPr lang="nb-NO" dirty="0"/>
          </a:p>
        </p:txBody>
      </p:sp>
      <p:pic>
        <p:nvPicPr>
          <p:cNvPr id="6" name="Picture 5">
            <a:extLst>
              <a:ext uri="{FF2B5EF4-FFF2-40B4-BE49-F238E27FC236}">
                <a16:creationId xmlns:a16="http://schemas.microsoft.com/office/drawing/2014/main" id="{E8B4CCC3-6477-424C-A868-70CC0DAB3583}"/>
              </a:ext>
            </a:extLst>
          </p:cNvPr>
          <p:cNvPicPr>
            <a:picLocks noChangeAspect="1"/>
          </p:cNvPicPr>
          <p:nvPr/>
        </p:nvPicPr>
        <p:blipFill>
          <a:blip r:embed="rId3"/>
          <a:stretch>
            <a:fillRect/>
          </a:stretch>
        </p:blipFill>
        <p:spPr>
          <a:xfrm>
            <a:off x="107504" y="267494"/>
            <a:ext cx="8810721" cy="4639922"/>
          </a:xfrm>
          <a:prstGeom prst="rect">
            <a:avLst/>
          </a:prstGeom>
        </p:spPr>
      </p:pic>
    </p:spTree>
    <p:extLst>
      <p:ext uri="{BB962C8B-B14F-4D97-AF65-F5344CB8AC3E}">
        <p14:creationId xmlns:p14="http://schemas.microsoft.com/office/powerpoint/2010/main" val="567604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C5FA-F46B-3C41-8E32-2E9D2B3CF6B9}"/>
              </a:ext>
            </a:extLst>
          </p:cNvPr>
          <p:cNvSpPr>
            <a:spLocks noGrp="1"/>
          </p:cNvSpPr>
          <p:nvPr>
            <p:ph type="title"/>
          </p:nvPr>
        </p:nvSpPr>
        <p:spPr/>
        <p:txBody>
          <a:bodyPr/>
          <a:lstStyle/>
          <a:p>
            <a:pPr algn="l"/>
            <a:r>
              <a:rPr lang="en-US" dirty="0"/>
              <a:t>What we get</a:t>
            </a:r>
            <a:endParaRPr lang="nb-NO" dirty="0"/>
          </a:p>
        </p:txBody>
      </p:sp>
      <p:sp>
        <p:nvSpPr>
          <p:cNvPr id="3" name="Text Placeholder 2">
            <a:extLst>
              <a:ext uri="{FF2B5EF4-FFF2-40B4-BE49-F238E27FC236}">
                <a16:creationId xmlns:a16="http://schemas.microsoft.com/office/drawing/2014/main" id="{1FAD520B-ED9A-9F49-933A-6CE463A68D1A}"/>
              </a:ext>
            </a:extLst>
          </p:cNvPr>
          <p:cNvSpPr>
            <a:spLocks noGrp="1"/>
          </p:cNvSpPr>
          <p:nvPr>
            <p:ph type="body" sz="quarter" idx="10"/>
          </p:nvPr>
        </p:nvSpPr>
        <p:spPr/>
        <p:txBody>
          <a:bodyPr>
            <a:normAutofit fontScale="70000" lnSpcReduction="20000"/>
          </a:bodyPr>
          <a:lstStyle/>
          <a:p>
            <a:pPr marL="490588">
              <a:buFont typeface="Wingdings" panose="05000000000000000000" pitchFamily="2" charset="2"/>
              <a:buChar char="ü"/>
            </a:pPr>
            <a:endParaRPr lang="en-US" sz="2200" dirty="0"/>
          </a:p>
          <a:p>
            <a:pPr marL="147688" indent="0">
              <a:buNone/>
            </a:pPr>
            <a:r>
              <a:rPr lang="en-US" sz="2200" dirty="0"/>
              <a:t>Security Center agent scans for various security related </a:t>
            </a:r>
          </a:p>
          <a:p>
            <a:pPr marL="147688" indent="0">
              <a:buNone/>
            </a:pPr>
            <a:r>
              <a:rPr lang="en-US" sz="2200" dirty="0"/>
              <a:t>configurations and events for machines:</a:t>
            </a:r>
          </a:p>
          <a:p>
            <a:pPr marL="490588">
              <a:buFont typeface="Wingdings" panose="05000000000000000000" pitchFamily="2" charset="2"/>
              <a:buChar char="ü"/>
            </a:pPr>
            <a:r>
              <a:rPr lang="en-US" sz="2200" dirty="0"/>
              <a:t>Operating system type and version</a:t>
            </a:r>
          </a:p>
          <a:p>
            <a:pPr marL="490588">
              <a:buFont typeface="Wingdings" panose="05000000000000000000" pitchFamily="2" charset="2"/>
              <a:buChar char="ü"/>
            </a:pPr>
            <a:r>
              <a:rPr lang="en-US" sz="2200" dirty="0"/>
              <a:t>Operating system logs (Windows event logs)</a:t>
            </a:r>
          </a:p>
          <a:p>
            <a:pPr marL="490588">
              <a:buFont typeface="Wingdings" panose="05000000000000000000" pitchFamily="2" charset="2"/>
              <a:buChar char="ü"/>
            </a:pPr>
            <a:r>
              <a:rPr lang="en-US" sz="2200" dirty="0"/>
              <a:t>Running processes</a:t>
            </a:r>
          </a:p>
          <a:p>
            <a:pPr marL="490588">
              <a:buFont typeface="Wingdings" panose="05000000000000000000" pitchFamily="2" charset="2"/>
              <a:buChar char="ü"/>
            </a:pPr>
            <a:r>
              <a:rPr lang="en-US" sz="2200" dirty="0"/>
              <a:t>Machine name </a:t>
            </a:r>
          </a:p>
          <a:p>
            <a:pPr marL="490588">
              <a:buFont typeface="Wingdings" panose="05000000000000000000" pitchFamily="2" charset="2"/>
              <a:buChar char="ü"/>
            </a:pPr>
            <a:r>
              <a:rPr lang="en-US" sz="2200" dirty="0"/>
              <a:t>IP addresses</a:t>
            </a:r>
          </a:p>
          <a:p>
            <a:pPr marL="490588">
              <a:buFont typeface="Wingdings" panose="05000000000000000000" pitchFamily="2" charset="2"/>
              <a:buChar char="ü"/>
            </a:pPr>
            <a:r>
              <a:rPr lang="en-US" sz="2200" dirty="0"/>
              <a:t>Logged in user</a:t>
            </a:r>
          </a:p>
          <a:p>
            <a:pPr marL="490588">
              <a:buFont typeface="Wingdings" panose="05000000000000000000" pitchFamily="2" charset="2"/>
              <a:buChar char="ü"/>
            </a:pPr>
            <a:r>
              <a:rPr lang="en-US" sz="2200" dirty="0"/>
              <a:t>Tenant ID</a:t>
            </a:r>
          </a:p>
          <a:p>
            <a:pPr marL="490588">
              <a:buFont typeface="Wingdings" panose="05000000000000000000" pitchFamily="2" charset="2"/>
              <a:buChar char="ü"/>
            </a:pPr>
            <a:r>
              <a:rPr lang="en-US" sz="2200" dirty="0"/>
              <a:t>Crash dump files</a:t>
            </a:r>
          </a:p>
          <a:p>
            <a:pPr marL="490588">
              <a:buFont typeface="Wingdings" panose="05000000000000000000" pitchFamily="2" charset="2"/>
              <a:buChar char="ü"/>
            </a:pPr>
            <a:endParaRPr lang="en-US" sz="2200" dirty="0"/>
          </a:p>
          <a:p>
            <a:endParaRPr lang="en-US" dirty="0"/>
          </a:p>
        </p:txBody>
      </p:sp>
      <p:pic>
        <p:nvPicPr>
          <p:cNvPr id="8" name="Picture 7">
            <a:extLst>
              <a:ext uri="{FF2B5EF4-FFF2-40B4-BE49-F238E27FC236}">
                <a16:creationId xmlns:a16="http://schemas.microsoft.com/office/drawing/2014/main" id="{E2CCC541-4A06-C84B-9CF4-090C9DF0F757}"/>
              </a:ext>
            </a:extLst>
          </p:cNvPr>
          <p:cNvPicPr>
            <a:picLocks noChangeAspect="1"/>
          </p:cNvPicPr>
          <p:nvPr/>
        </p:nvPicPr>
        <p:blipFill>
          <a:blip r:embed="rId3"/>
          <a:stretch>
            <a:fillRect/>
          </a:stretch>
        </p:blipFill>
        <p:spPr>
          <a:xfrm>
            <a:off x="5963215" y="5389"/>
            <a:ext cx="3185899" cy="5143500"/>
          </a:xfrm>
          <a:prstGeom prst="rect">
            <a:avLst/>
          </a:prstGeom>
        </p:spPr>
      </p:pic>
    </p:spTree>
    <p:extLst>
      <p:ext uri="{BB962C8B-B14F-4D97-AF65-F5344CB8AC3E}">
        <p14:creationId xmlns:p14="http://schemas.microsoft.com/office/powerpoint/2010/main" val="897774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C5FA-F46B-3C41-8E32-2E9D2B3CF6B9}"/>
              </a:ext>
            </a:extLst>
          </p:cNvPr>
          <p:cNvSpPr>
            <a:spLocks noGrp="1"/>
          </p:cNvSpPr>
          <p:nvPr>
            <p:ph type="title"/>
          </p:nvPr>
        </p:nvSpPr>
        <p:spPr/>
        <p:txBody>
          <a:bodyPr/>
          <a:lstStyle/>
          <a:p>
            <a:pPr algn="l"/>
            <a:r>
              <a:rPr lang="en-US" dirty="0"/>
              <a:t>How data is stored.. Workspace</a:t>
            </a:r>
            <a:endParaRPr lang="nb-NO" dirty="0"/>
          </a:p>
        </p:txBody>
      </p:sp>
      <p:sp>
        <p:nvSpPr>
          <p:cNvPr id="3" name="Text Placeholder 2">
            <a:extLst>
              <a:ext uri="{FF2B5EF4-FFF2-40B4-BE49-F238E27FC236}">
                <a16:creationId xmlns:a16="http://schemas.microsoft.com/office/drawing/2014/main" id="{1FAD520B-ED9A-9F49-933A-6CE463A68D1A}"/>
              </a:ext>
            </a:extLst>
          </p:cNvPr>
          <p:cNvSpPr>
            <a:spLocks noGrp="1"/>
          </p:cNvSpPr>
          <p:nvPr>
            <p:ph type="body" sz="quarter" idx="10"/>
          </p:nvPr>
        </p:nvSpPr>
        <p:spPr/>
        <p:txBody>
          <a:bodyPr>
            <a:normAutofit lnSpcReduction="10000"/>
          </a:bodyPr>
          <a:lstStyle/>
          <a:p>
            <a:pPr marL="490588">
              <a:buFont typeface="Wingdings" panose="05000000000000000000" pitchFamily="2" charset="2"/>
              <a:buChar char="ü"/>
            </a:pPr>
            <a:r>
              <a:rPr lang="en-US" sz="1800" dirty="0"/>
              <a:t>A workspace is an Azure resource that serves as a container for data</a:t>
            </a:r>
          </a:p>
          <a:p>
            <a:pPr marL="490588">
              <a:buFont typeface="Wingdings" panose="05000000000000000000" pitchFamily="2" charset="2"/>
              <a:buChar char="ü"/>
            </a:pPr>
            <a:endParaRPr lang="en-US" sz="1800" dirty="0"/>
          </a:p>
          <a:p>
            <a:pPr marL="490588">
              <a:buFont typeface="Wingdings" panose="05000000000000000000" pitchFamily="2" charset="2"/>
              <a:buChar char="ü"/>
            </a:pPr>
            <a:r>
              <a:rPr lang="en-US" sz="1800" dirty="0"/>
              <a:t>Might be used multiple workspaces to manage different sets of data that is collected from all or portions of IT infrastructure</a:t>
            </a:r>
          </a:p>
          <a:p>
            <a:pPr marL="490588">
              <a:buFont typeface="Wingdings" panose="05000000000000000000" pitchFamily="2" charset="2"/>
              <a:buChar char="ü"/>
            </a:pPr>
            <a:endParaRPr lang="en-US" sz="1800" dirty="0"/>
          </a:p>
          <a:p>
            <a:pPr marL="490588">
              <a:buFont typeface="Wingdings" panose="05000000000000000000" pitchFamily="2" charset="2"/>
              <a:buChar char="ü"/>
            </a:pPr>
            <a:r>
              <a:rPr lang="en-US" sz="1800" dirty="0"/>
              <a:t>Data collected from the Microsoft Monitoring Agent (on behalf of Azure Security Center) will be stored in either an existing Log Analytics workspace(s) associated with your Azure subscription or a new workspace(s), taking into account the Geo of the VM</a:t>
            </a:r>
          </a:p>
        </p:txBody>
      </p:sp>
    </p:spTree>
    <p:extLst>
      <p:ext uri="{BB962C8B-B14F-4D97-AF65-F5344CB8AC3E}">
        <p14:creationId xmlns:p14="http://schemas.microsoft.com/office/powerpoint/2010/main" val="705196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551536-D326-D746-9B77-C8C7AEBAE765}"/>
              </a:ext>
            </a:extLst>
          </p:cNvPr>
          <p:cNvPicPr>
            <a:picLocks noChangeAspect="1"/>
          </p:cNvPicPr>
          <p:nvPr/>
        </p:nvPicPr>
        <p:blipFill>
          <a:blip r:embed="rId2"/>
          <a:stretch>
            <a:fillRect/>
          </a:stretch>
        </p:blipFill>
        <p:spPr>
          <a:xfrm>
            <a:off x="539552" y="0"/>
            <a:ext cx="6500454" cy="5143500"/>
          </a:xfrm>
          <a:prstGeom prst="rect">
            <a:avLst/>
          </a:prstGeom>
        </p:spPr>
      </p:pic>
      <p:cxnSp>
        <p:nvCxnSpPr>
          <p:cNvPr id="5" name="Straight Connector 4">
            <a:extLst>
              <a:ext uri="{FF2B5EF4-FFF2-40B4-BE49-F238E27FC236}">
                <a16:creationId xmlns:a16="http://schemas.microsoft.com/office/drawing/2014/main" id="{337496AE-D76A-B242-95D7-6A9DB561CFC1}"/>
              </a:ext>
            </a:extLst>
          </p:cNvPr>
          <p:cNvCxnSpPr/>
          <p:nvPr/>
        </p:nvCxnSpPr>
        <p:spPr>
          <a:xfrm>
            <a:off x="4644008" y="2931790"/>
            <a:ext cx="216024" cy="0"/>
          </a:xfrm>
          <a:prstGeom prst="line">
            <a:avLst/>
          </a:prstGeom>
          <a:ln w="7302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6EFDCC2F-D674-AA46-A341-46726F518FEA}"/>
              </a:ext>
            </a:extLst>
          </p:cNvPr>
          <p:cNvCxnSpPr>
            <a:cxnSpLocks/>
          </p:cNvCxnSpPr>
          <p:nvPr/>
        </p:nvCxnSpPr>
        <p:spPr>
          <a:xfrm>
            <a:off x="4644008" y="3147814"/>
            <a:ext cx="288032" cy="0"/>
          </a:xfrm>
          <a:prstGeom prst="line">
            <a:avLst/>
          </a:prstGeom>
          <a:ln w="7302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7827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E02903-A239-8341-8C82-E035A362AE49}"/>
              </a:ext>
            </a:extLst>
          </p:cNvPr>
          <p:cNvSpPr/>
          <p:nvPr/>
        </p:nvSpPr>
        <p:spPr>
          <a:xfrm>
            <a:off x="251520" y="3579862"/>
            <a:ext cx="8424936" cy="1089529"/>
          </a:xfrm>
          <a:prstGeom prst="rect">
            <a:avLst/>
          </a:prstGeom>
        </p:spPr>
        <p:txBody>
          <a:bodyPr wrap="square">
            <a:spAutoFit/>
          </a:bodyPr>
          <a:lstStyle/>
          <a:p>
            <a:pPr lvl="0" defTabSz="508623">
              <a:lnSpc>
                <a:spcPct val="90000"/>
              </a:lnSpc>
            </a:pPr>
            <a:r>
              <a:rPr lang="en-US" sz="4000" spc="-150" dirty="0">
                <a:gradFill>
                  <a:gsLst>
                    <a:gs pos="56637">
                      <a:srgbClr val="FFFFFF"/>
                    </a:gs>
                    <a:gs pos="33000">
                      <a:srgbClr val="FFFFFF"/>
                    </a:gs>
                  </a:gsLst>
                  <a:lin ang="5400000" scaled="1"/>
                </a:gradFill>
                <a:latin typeface="Segoe UI Light"/>
              </a:rPr>
              <a:t>Demo</a:t>
            </a:r>
          </a:p>
          <a:p>
            <a:pPr lvl="0" defTabSz="508623">
              <a:lnSpc>
                <a:spcPct val="90000"/>
              </a:lnSpc>
            </a:pPr>
            <a:r>
              <a:rPr lang="en-US" sz="3200" spc="-150" dirty="0">
                <a:gradFill>
                  <a:gsLst>
                    <a:gs pos="56637">
                      <a:srgbClr val="FFFFFF"/>
                    </a:gs>
                    <a:gs pos="33000">
                      <a:srgbClr val="FFFFFF"/>
                    </a:gs>
                  </a:gsLst>
                  <a:lin ang="5400000" scaled="1"/>
                </a:gradFill>
                <a:latin typeface="Segoe UI Light"/>
              </a:rPr>
              <a:t>Azure Security Center Dashboard</a:t>
            </a:r>
          </a:p>
        </p:txBody>
      </p:sp>
    </p:spTree>
    <p:extLst>
      <p:ext uri="{BB962C8B-B14F-4D97-AF65-F5344CB8AC3E}">
        <p14:creationId xmlns:p14="http://schemas.microsoft.com/office/powerpoint/2010/main" val="324864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2BF5B-4042-144D-B708-D0E6241B347C}"/>
              </a:ext>
            </a:extLst>
          </p:cNvPr>
          <p:cNvSpPr>
            <a:spLocks noGrp="1"/>
          </p:cNvSpPr>
          <p:nvPr>
            <p:ph type="title"/>
          </p:nvPr>
        </p:nvSpPr>
        <p:spPr/>
        <p:txBody>
          <a:bodyPr/>
          <a:lstStyle/>
          <a:p>
            <a:pPr algn="l"/>
            <a:r>
              <a:rPr lang="en-US" dirty="0"/>
              <a:t>Azure Policy</a:t>
            </a:r>
            <a:endParaRPr lang="nb-NO" dirty="0"/>
          </a:p>
        </p:txBody>
      </p:sp>
      <p:sp>
        <p:nvSpPr>
          <p:cNvPr id="3" name="Text Placeholder 2">
            <a:extLst>
              <a:ext uri="{FF2B5EF4-FFF2-40B4-BE49-F238E27FC236}">
                <a16:creationId xmlns:a16="http://schemas.microsoft.com/office/drawing/2014/main" id="{C86DB7E5-31D9-3741-8DE2-D4A12FCDBABA}"/>
              </a:ext>
            </a:extLst>
          </p:cNvPr>
          <p:cNvSpPr>
            <a:spLocks noGrp="1"/>
          </p:cNvSpPr>
          <p:nvPr>
            <p:ph type="body" sz="quarter" idx="10"/>
          </p:nvPr>
        </p:nvSpPr>
        <p:spPr>
          <a:xfrm>
            <a:off x="2699792" y="1285833"/>
            <a:ext cx="5970208" cy="2663825"/>
          </a:xfrm>
        </p:spPr>
        <p:txBody>
          <a:bodyPr>
            <a:normAutofit/>
          </a:bodyPr>
          <a:lstStyle/>
          <a:p>
            <a:pPr marL="490588">
              <a:buFont typeface="Wingdings" panose="05000000000000000000" pitchFamily="2" charset="2"/>
              <a:buChar char="ü"/>
            </a:pPr>
            <a:r>
              <a:rPr lang="en-US" sz="1400" dirty="0"/>
              <a:t>Currently Private Preview</a:t>
            </a:r>
          </a:p>
          <a:p>
            <a:pPr marL="490588">
              <a:buFont typeface="Wingdings" panose="05000000000000000000" pitchFamily="2" charset="2"/>
              <a:buChar char="ü"/>
            </a:pPr>
            <a:r>
              <a:rPr lang="en-US" sz="1400" dirty="0"/>
              <a:t>Allows to create, assign and, manage policy definitions </a:t>
            </a:r>
          </a:p>
          <a:p>
            <a:pPr marL="490588">
              <a:buFont typeface="Wingdings" panose="05000000000000000000" pitchFamily="2" charset="2"/>
              <a:buChar char="ü"/>
            </a:pPr>
            <a:r>
              <a:rPr lang="en-US" sz="1400" dirty="0"/>
              <a:t>Policy definitions enforce different rules and actions over resources</a:t>
            </a:r>
          </a:p>
          <a:p>
            <a:pPr marL="490588">
              <a:buFont typeface="Wingdings" panose="05000000000000000000" pitchFamily="2" charset="2"/>
              <a:buChar char="ü"/>
            </a:pPr>
            <a:r>
              <a:rPr lang="en-US" sz="1400" dirty="0"/>
              <a:t>Integrates with Security Center</a:t>
            </a:r>
          </a:p>
        </p:txBody>
      </p:sp>
      <p:pic>
        <p:nvPicPr>
          <p:cNvPr id="5" name="Picture 4">
            <a:extLst>
              <a:ext uri="{FF2B5EF4-FFF2-40B4-BE49-F238E27FC236}">
                <a16:creationId xmlns:a16="http://schemas.microsoft.com/office/drawing/2014/main" id="{AED21B33-929B-F443-AC23-FF7FC05D546A}"/>
              </a:ext>
            </a:extLst>
          </p:cNvPr>
          <p:cNvPicPr>
            <a:picLocks noChangeAspect="1"/>
          </p:cNvPicPr>
          <p:nvPr/>
        </p:nvPicPr>
        <p:blipFill>
          <a:blip r:embed="rId2"/>
          <a:stretch>
            <a:fillRect/>
          </a:stretch>
        </p:blipFill>
        <p:spPr>
          <a:xfrm>
            <a:off x="0" y="2755816"/>
            <a:ext cx="9144000" cy="2387684"/>
          </a:xfrm>
          <a:prstGeom prst="rect">
            <a:avLst/>
          </a:prstGeom>
        </p:spPr>
      </p:pic>
      <p:cxnSp>
        <p:nvCxnSpPr>
          <p:cNvPr id="6" name="Straight Connector 5">
            <a:extLst>
              <a:ext uri="{FF2B5EF4-FFF2-40B4-BE49-F238E27FC236}">
                <a16:creationId xmlns:a16="http://schemas.microsoft.com/office/drawing/2014/main" id="{E83864BE-A215-734E-B5B1-55539BD81D91}"/>
              </a:ext>
            </a:extLst>
          </p:cNvPr>
          <p:cNvCxnSpPr>
            <a:cxnSpLocks/>
          </p:cNvCxnSpPr>
          <p:nvPr/>
        </p:nvCxnSpPr>
        <p:spPr>
          <a:xfrm>
            <a:off x="2339752" y="4371950"/>
            <a:ext cx="648072" cy="0"/>
          </a:xfrm>
          <a:prstGeom prst="line">
            <a:avLst/>
          </a:prstGeom>
          <a:ln w="7302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1ACF184-9B4A-2145-8D0C-7A980627D587}"/>
              </a:ext>
            </a:extLst>
          </p:cNvPr>
          <p:cNvCxnSpPr>
            <a:cxnSpLocks/>
          </p:cNvCxnSpPr>
          <p:nvPr/>
        </p:nvCxnSpPr>
        <p:spPr>
          <a:xfrm>
            <a:off x="2339752" y="4587974"/>
            <a:ext cx="648072" cy="0"/>
          </a:xfrm>
          <a:prstGeom prst="line">
            <a:avLst/>
          </a:prstGeom>
          <a:ln w="7302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5B88914-7289-7E4B-B3B9-99919C36F0FA}"/>
              </a:ext>
            </a:extLst>
          </p:cNvPr>
          <p:cNvCxnSpPr>
            <a:cxnSpLocks/>
          </p:cNvCxnSpPr>
          <p:nvPr/>
        </p:nvCxnSpPr>
        <p:spPr>
          <a:xfrm>
            <a:off x="2339752" y="4803998"/>
            <a:ext cx="648072" cy="0"/>
          </a:xfrm>
          <a:prstGeom prst="line">
            <a:avLst/>
          </a:prstGeom>
          <a:ln w="7302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8828949"/>
      </p:ext>
    </p:extLst>
  </p:cSld>
  <p:clrMapOvr>
    <a:masterClrMapping/>
  </p:clrMapOvr>
</p:sld>
</file>

<file path=ppt/theme/theme1.xml><?xml version="1.0" encoding="utf-8"?>
<a:theme xmlns:a="http://schemas.openxmlformats.org/drawingml/2006/main" name="PPT-mal_N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8D51032C51DA24458A9FF9BD331C77C3" ma:contentTypeVersion="2" ma:contentTypeDescription="Opprett et nytt dokument." ma:contentTypeScope="" ma:versionID="4b85e52c484fa3d3aedd82cb48e1a044">
  <xsd:schema xmlns:xsd="http://www.w3.org/2001/XMLSchema" xmlns:xs="http://www.w3.org/2001/XMLSchema" xmlns:p="http://schemas.microsoft.com/office/2006/metadata/properties" xmlns:ns2="928efe62-90f7-4330-b3a0-5b3e20b49c2b" targetNamespace="http://schemas.microsoft.com/office/2006/metadata/properties" ma:root="true" ma:fieldsID="82d756963f2f4b57586f0cd774224fd0" ns2:_="">
    <xsd:import namespace="928efe62-90f7-4330-b3a0-5b3e20b49c2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8efe62-90f7-4330-b3a0-5b3e20b49c2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8B8D88-7621-49EE-87E3-7FF284363B37}">
  <ds:schemaRefs>
    <ds:schemaRef ds:uri="http://schemas.microsoft.com/sharepoint/v3/contenttype/forms"/>
  </ds:schemaRefs>
</ds:datastoreItem>
</file>

<file path=customXml/itemProps2.xml><?xml version="1.0" encoding="utf-8"?>
<ds:datastoreItem xmlns:ds="http://schemas.openxmlformats.org/officeDocument/2006/customXml" ds:itemID="{D96FD79E-18DF-4718-B9D0-EA36CF94E5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8efe62-90f7-4330-b3a0-5b3e20b49c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9D328D-E1E5-4167-AFF9-93EDD9EDCF20}">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928efe62-90f7-4330-b3a0-5b3e20b49c2b"/>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PPT-mal_NIC.potx</Template>
  <TotalTime>2885</TotalTime>
  <Words>697</Words>
  <Application>Microsoft Macintosh PowerPoint</Application>
  <PresentationFormat>On-screen Show (16:9)</PresentationFormat>
  <Paragraphs>116</Paragraphs>
  <Slides>24</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Arial</vt:lpstr>
      <vt:lpstr>Calibri</vt:lpstr>
      <vt:lpstr>Museo Sans 100</vt:lpstr>
      <vt:lpstr>Museo Sans 300</vt:lpstr>
      <vt:lpstr>Segoe UI</vt:lpstr>
      <vt:lpstr>Segoe UI Light</vt:lpstr>
      <vt:lpstr>Segoe UI Semibold</vt:lpstr>
      <vt:lpstr>Segoe UI Semilight</vt:lpstr>
      <vt:lpstr>Verdana</vt:lpstr>
      <vt:lpstr>Wingdings</vt:lpstr>
      <vt:lpstr>PPT-mal_NIC</vt:lpstr>
      <vt:lpstr>PowerPoint Presentation</vt:lpstr>
      <vt:lpstr>Secure your cloud like a master.  Deep dive into Azure Security Center </vt:lpstr>
      <vt:lpstr>Azure Security Center</vt:lpstr>
      <vt:lpstr>Azure Security Center: pricing</vt:lpstr>
      <vt:lpstr>What we get</vt:lpstr>
      <vt:lpstr>How data is stored.. Workspace</vt:lpstr>
      <vt:lpstr>PowerPoint Presentation</vt:lpstr>
      <vt:lpstr>PowerPoint Presentation</vt:lpstr>
      <vt:lpstr>Azure Policy</vt:lpstr>
      <vt:lpstr>PowerPoint Presentation</vt:lpstr>
      <vt:lpstr>Applying recommendations: Just in time </vt:lpstr>
      <vt:lpstr>PowerPoint Presentation</vt:lpstr>
      <vt:lpstr>Applying recommendations:  Adaptive Application Controls</vt:lpstr>
      <vt:lpstr>PowerPoint Presentation</vt:lpstr>
      <vt:lpstr>PowerPoint Presentation</vt:lpstr>
      <vt:lpstr>PowerPoint Presentation</vt:lpstr>
      <vt:lpstr>Creating Custom Alerts</vt:lpstr>
      <vt:lpstr>PowerPoint Presentation</vt:lpstr>
      <vt:lpstr>Threat Intelligence in Security Center</vt:lpstr>
      <vt:lpstr>PowerPoint Presentation</vt:lpstr>
      <vt:lpstr>Security Playbooks</vt:lpstr>
      <vt:lpstr>PowerPoint Presentation</vt:lpstr>
      <vt:lpstr>Thanks!</vt:lpstr>
      <vt:lpstr>Resources</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tn</dc:creator>
  <cp:lastModifiedBy>Viktorija Almazova</cp:lastModifiedBy>
  <cp:revision>147</cp:revision>
  <dcterms:created xsi:type="dcterms:W3CDTF">2012-11-21T10:27:26Z</dcterms:created>
  <dcterms:modified xsi:type="dcterms:W3CDTF">2018-02-02T13:44:37Z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0x0101008D51032C51DA24458A9FF9BD331C77C3</vt:lpwstr>
  </property>
</Properties>
</file>